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337" r:id="rId3"/>
    <p:sldId id="277" r:id="rId4"/>
    <p:sldId id="301" r:id="rId5"/>
    <p:sldId id="278" r:id="rId6"/>
    <p:sldId id="343" r:id="rId7"/>
  </p:sldIdLst>
  <p:sldSz cx="9144000" cy="6858000" type="screen4x3"/>
  <p:notesSz cx="6797675" cy="9926638"/>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5D7094-E13C-42DE-BCD8-54F25C307710}" v="441" dt="2024-02-07T11:41:51.3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8" autoAdjust="0"/>
    <p:restoredTop sz="94660"/>
  </p:normalViewPr>
  <p:slideViewPr>
    <p:cSldViewPr snapToGrid="0">
      <p:cViewPr varScale="1">
        <p:scale>
          <a:sx n="63" d="100"/>
          <a:sy n="63" d="100"/>
        </p:scale>
        <p:origin x="52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3D329C-E609-413E-9BFA-9A659A516C58}"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BEEE643F-96A1-4FA8-A7E8-A3F9362DD049}">
      <dgm:prSet/>
      <dgm:spPr/>
      <dgm:t>
        <a:bodyPr/>
        <a:lstStyle/>
        <a:p>
          <a:r>
            <a:rPr lang="en-US" dirty="0"/>
            <a:t>The “Strategy and Planning of FBA” is the strategic framework for the long term and sustainable development of the faculty unit.  The prime purpose of this exercise is to develop strategic insights of and around the faculty which was primarily done based on the strategic goals set by the Institutional body and expectation of major external stakeholders (e.g. UCG, BAC, BNQF). This framework is expected to set directions for future growth of the faculty and help developing internal policies.</a:t>
          </a:r>
        </a:p>
      </dgm:t>
    </dgm:pt>
    <dgm:pt modelId="{E2CC84C9-CC38-4D6F-9626-183A17631BCC}" type="parTrans" cxnId="{2BFF92AD-EA43-44D9-9C78-1BCD86385BF2}">
      <dgm:prSet/>
      <dgm:spPr/>
      <dgm:t>
        <a:bodyPr/>
        <a:lstStyle/>
        <a:p>
          <a:endParaRPr lang="en-US"/>
        </a:p>
      </dgm:t>
    </dgm:pt>
    <dgm:pt modelId="{CD7D2FD0-A309-4A2F-A88C-A6E7216FABAE}" type="sibTrans" cxnId="{2BFF92AD-EA43-44D9-9C78-1BCD86385BF2}">
      <dgm:prSet/>
      <dgm:spPr/>
      <dgm:t>
        <a:bodyPr/>
        <a:lstStyle/>
        <a:p>
          <a:endParaRPr lang="en-US"/>
        </a:p>
      </dgm:t>
    </dgm:pt>
    <dgm:pt modelId="{1EDAB9FD-5997-4865-BC1E-5DF28BDA162E}">
      <dgm:prSet/>
      <dgm:spPr/>
      <dgm:t>
        <a:bodyPr/>
        <a:lstStyle/>
        <a:p>
          <a:pPr algn="l"/>
          <a:r>
            <a:rPr lang="en-US" dirty="0"/>
            <a:t>During this exercise following internal and external factors were considered to strengthen the principal arrangements and setting boundaries:</a:t>
          </a:r>
        </a:p>
        <a:p>
          <a:pPr algn="l"/>
          <a:endParaRPr lang="en-US" dirty="0"/>
        </a:p>
        <a:p>
          <a:pPr algn="l"/>
          <a:r>
            <a:rPr lang="en-US" dirty="0"/>
            <a:t>- Domestic and global economic outlook</a:t>
          </a:r>
          <a:endParaRPr lang="sr-Latn-CS" dirty="0"/>
        </a:p>
        <a:p>
          <a:pPr algn="l">
            <a:buFont typeface="Arial" panose="020B0604020202020204" pitchFamily="34" charset="0"/>
            <a:buChar char="•"/>
          </a:pPr>
          <a:r>
            <a:rPr lang="en-US" dirty="0"/>
            <a:t>- Global and local geo-political context </a:t>
          </a:r>
          <a:endParaRPr lang="sr-Latn-CS" dirty="0"/>
        </a:p>
        <a:p>
          <a:pPr algn="l">
            <a:buFont typeface="Arial" panose="020B0604020202020204" pitchFamily="34" charset="0"/>
            <a:buChar char="•"/>
          </a:pPr>
          <a:r>
            <a:rPr lang="en-US" dirty="0"/>
            <a:t>- Post-pandemic situation</a:t>
          </a:r>
          <a:endParaRPr lang="sr-Latn-CS" dirty="0"/>
        </a:p>
        <a:p>
          <a:pPr algn="l">
            <a:buFont typeface="Arial" panose="020B0604020202020204" pitchFamily="34" charset="0"/>
            <a:buChar char="•"/>
          </a:pPr>
          <a:r>
            <a:rPr lang="en-US" dirty="0"/>
            <a:t>- Academic excellence</a:t>
          </a:r>
          <a:endParaRPr lang="sr-Latn-CS" dirty="0"/>
        </a:p>
        <a:p>
          <a:pPr algn="l">
            <a:buFont typeface="Arial" panose="020B0604020202020204" pitchFamily="34" charset="0"/>
            <a:buChar char="•"/>
          </a:pPr>
          <a:r>
            <a:rPr lang="en-US" dirty="0"/>
            <a:t>- Current student enrollment rate and contribution of the faculty</a:t>
          </a:r>
        </a:p>
        <a:p>
          <a:pPr algn="l">
            <a:buFont typeface="Arial" panose="020B0604020202020204" pitchFamily="34" charset="0"/>
            <a:buChar char="•"/>
          </a:pPr>
          <a:r>
            <a:rPr lang="en-US" dirty="0"/>
            <a:t>- Change in characteristics of students</a:t>
          </a:r>
        </a:p>
        <a:p>
          <a:pPr algn="l">
            <a:buFont typeface="Arial" panose="020B0604020202020204" pitchFamily="34" charset="0"/>
            <a:buChar char="•"/>
          </a:pPr>
          <a:r>
            <a:rPr lang="en-US" dirty="0"/>
            <a:t>- Management and regulatory expectations</a:t>
          </a:r>
          <a:endParaRPr lang="sr-Latn-CS" dirty="0"/>
        </a:p>
        <a:p>
          <a:pPr algn="l">
            <a:buFont typeface="Arial" panose="020B0604020202020204" pitchFamily="34" charset="0"/>
            <a:buChar char="•"/>
          </a:pPr>
          <a:r>
            <a:rPr lang="en-US" dirty="0"/>
            <a:t>- Competitive scenario</a:t>
          </a:r>
          <a:endParaRPr lang="sr-Latn-CS" dirty="0"/>
        </a:p>
        <a:p>
          <a:pPr algn="l">
            <a:buFont typeface="Arial" panose="020B0604020202020204" pitchFamily="34" charset="0"/>
            <a:buChar char="•"/>
          </a:pPr>
          <a:r>
            <a:rPr lang="en-US" dirty="0"/>
            <a:t>- Digital transformation &amp; 4IR</a:t>
          </a:r>
          <a:endParaRPr lang="sr-Latn-CS" dirty="0"/>
        </a:p>
        <a:p>
          <a:pPr algn="l">
            <a:buFont typeface="Arial" panose="020B0604020202020204" pitchFamily="34" charset="0"/>
            <a:buChar char="•"/>
          </a:pPr>
          <a:r>
            <a:rPr lang="en-US" dirty="0"/>
            <a:t>- Upcoming opportunities &amp; threats</a:t>
          </a:r>
        </a:p>
      </dgm:t>
    </dgm:pt>
    <dgm:pt modelId="{F0B025DC-5624-4C06-8AB0-2E1656DB435D}" type="parTrans" cxnId="{A626CF14-6061-46DB-B9FD-37B06010DA67}">
      <dgm:prSet/>
      <dgm:spPr/>
      <dgm:t>
        <a:bodyPr/>
        <a:lstStyle/>
        <a:p>
          <a:endParaRPr lang="en-US"/>
        </a:p>
      </dgm:t>
    </dgm:pt>
    <dgm:pt modelId="{0FB66E94-090E-4F98-B340-32AF22749CF1}" type="sibTrans" cxnId="{A626CF14-6061-46DB-B9FD-37B06010DA67}">
      <dgm:prSet/>
      <dgm:spPr/>
      <dgm:t>
        <a:bodyPr/>
        <a:lstStyle/>
        <a:p>
          <a:endParaRPr lang="en-US"/>
        </a:p>
      </dgm:t>
    </dgm:pt>
    <dgm:pt modelId="{218CE5E9-1558-4DE0-80CC-F8649D3947B1}" type="pres">
      <dgm:prSet presAssocID="{AC3D329C-E609-413E-9BFA-9A659A516C58}" presName="hierChild1" presStyleCnt="0">
        <dgm:presLayoutVars>
          <dgm:chPref val="1"/>
          <dgm:dir/>
          <dgm:animOne val="branch"/>
          <dgm:animLvl val="lvl"/>
          <dgm:resizeHandles/>
        </dgm:presLayoutVars>
      </dgm:prSet>
      <dgm:spPr/>
    </dgm:pt>
    <dgm:pt modelId="{71E998B2-5A34-4E6C-82E7-00ED7E4F1098}" type="pres">
      <dgm:prSet presAssocID="{BEEE643F-96A1-4FA8-A7E8-A3F9362DD049}" presName="hierRoot1" presStyleCnt="0"/>
      <dgm:spPr/>
    </dgm:pt>
    <dgm:pt modelId="{2C818390-C61E-4412-8684-E0E7E46A03FE}" type="pres">
      <dgm:prSet presAssocID="{BEEE643F-96A1-4FA8-A7E8-A3F9362DD049}" presName="composite" presStyleCnt="0"/>
      <dgm:spPr/>
    </dgm:pt>
    <dgm:pt modelId="{55B62C1E-11D3-486B-AABE-08C309E143AB}" type="pres">
      <dgm:prSet presAssocID="{BEEE643F-96A1-4FA8-A7E8-A3F9362DD049}" presName="background" presStyleLbl="node0" presStyleIdx="0" presStyleCnt="2"/>
      <dgm:spPr>
        <a:solidFill>
          <a:schemeClr val="accent6">
            <a:lumMod val="40000"/>
            <a:lumOff val="60000"/>
          </a:schemeClr>
        </a:solidFill>
      </dgm:spPr>
    </dgm:pt>
    <dgm:pt modelId="{B873F2A2-3DDA-41C9-AFD9-374ED262D8CB}" type="pres">
      <dgm:prSet presAssocID="{BEEE643F-96A1-4FA8-A7E8-A3F9362DD049}" presName="text" presStyleLbl="fgAcc0" presStyleIdx="0" presStyleCnt="2" custScaleX="128202" custScaleY="217332">
        <dgm:presLayoutVars>
          <dgm:chPref val="3"/>
        </dgm:presLayoutVars>
      </dgm:prSet>
      <dgm:spPr/>
    </dgm:pt>
    <dgm:pt modelId="{BFD0AAEE-A9FA-41D0-9AF7-449255493A25}" type="pres">
      <dgm:prSet presAssocID="{BEEE643F-96A1-4FA8-A7E8-A3F9362DD049}" presName="hierChild2" presStyleCnt="0"/>
      <dgm:spPr/>
    </dgm:pt>
    <dgm:pt modelId="{016FE893-D4E7-4855-8C24-551E567DDAC5}" type="pres">
      <dgm:prSet presAssocID="{1EDAB9FD-5997-4865-BC1E-5DF28BDA162E}" presName="hierRoot1" presStyleCnt="0"/>
      <dgm:spPr/>
    </dgm:pt>
    <dgm:pt modelId="{C9272ED9-5602-424E-A4BA-BABBCD496199}" type="pres">
      <dgm:prSet presAssocID="{1EDAB9FD-5997-4865-BC1E-5DF28BDA162E}" presName="composite" presStyleCnt="0"/>
      <dgm:spPr/>
    </dgm:pt>
    <dgm:pt modelId="{96D0A8CF-8CD6-4DA1-B3FF-36C3B9F9BEE7}" type="pres">
      <dgm:prSet presAssocID="{1EDAB9FD-5997-4865-BC1E-5DF28BDA162E}" presName="background" presStyleLbl="node0" presStyleIdx="1" presStyleCnt="2"/>
      <dgm:spPr>
        <a:solidFill>
          <a:schemeClr val="accent6">
            <a:lumMod val="40000"/>
            <a:lumOff val="60000"/>
          </a:schemeClr>
        </a:solidFill>
      </dgm:spPr>
    </dgm:pt>
    <dgm:pt modelId="{233CC955-51DE-43C3-8C6A-D3D8F7600C42}" type="pres">
      <dgm:prSet presAssocID="{1EDAB9FD-5997-4865-BC1E-5DF28BDA162E}" presName="text" presStyleLbl="fgAcc0" presStyleIdx="1" presStyleCnt="2" custScaleX="128202" custScaleY="264468" custLinFactNeighborY="935">
        <dgm:presLayoutVars>
          <dgm:chPref val="3"/>
        </dgm:presLayoutVars>
      </dgm:prSet>
      <dgm:spPr/>
    </dgm:pt>
    <dgm:pt modelId="{FC6113B2-551B-4232-BBF9-83017D250ADB}" type="pres">
      <dgm:prSet presAssocID="{1EDAB9FD-5997-4865-BC1E-5DF28BDA162E}" presName="hierChild2" presStyleCnt="0"/>
      <dgm:spPr/>
    </dgm:pt>
  </dgm:ptLst>
  <dgm:cxnLst>
    <dgm:cxn modelId="{A626CF14-6061-46DB-B9FD-37B06010DA67}" srcId="{AC3D329C-E609-413E-9BFA-9A659A516C58}" destId="{1EDAB9FD-5997-4865-BC1E-5DF28BDA162E}" srcOrd="1" destOrd="0" parTransId="{F0B025DC-5624-4C06-8AB0-2E1656DB435D}" sibTransId="{0FB66E94-090E-4F98-B340-32AF22749CF1}"/>
    <dgm:cxn modelId="{0AB5D358-D568-4AEC-B418-5ACA15BE5A0C}" type="presOf" srcId="{AC3D329C-E609-413E-9BFA-9A659A516C58}" destId="{218CE5E9-1558-4DE0-80CC-F8649D3947B1}" srcOrd="0" destOrd="0" presId="urn:microsoft.com/office/officeart/2005/8/layout/hierarchy1"/>
    <dgm:cxn modelId="{B8EA838E-B865-4CAD-9AD8-6207FA2F34F9}" type="presOf" srcId="{1EDAB9FD-5997-4865-BC1E-5DF28BDA162E}" destId="{233CC955-51DE-43C3-8C6A-D3D8F7600C42}" srcOrd="0" destOrd="0" presId="urn:microsoft.com/office/officeart/2005/8/layout/hierarchy1"/>
    <dgm:cxn modelId="{2BFF92AD-EA43-44D9-9C78-1BCD86385BF2}" srcId="{AC3D329C-E609-413E-9BFA-9A659A516C58}" destId="{BEEE643F-96A1-4FA8-A7E8-A3F9362DD049}" srcOrd="0" destOrd="0" parTransId="{E2CC84C9-CC38-4D6F-9626-183A17631BCC}" sibTransId="{CD7D2FD0-A309-4A2F-A88C-A6E7216FABAE}"/>
    <dgm:cxn modelId="{1D3974EC-11AC-4FC1-8E57-DEB6FD914339}" type="presOf" srcId="{BEEE643F-96A1-4FA8-A7E8-A3F9362DD049}" destId="{B873F2A2-3DDA-41C9-AFD9-374ED262D8CB}" srcOrd="0" destOrd="0" presId="urn:microsoft.com/office/officeart/2005/8/layout/hierarchy1"/>
    <dgm:cxn modelId="{E9A42C9C-C41B-450B-8328-FDD787B3C7AC}" type="presParOf" srcId="{218CE5E9-1558-4DE0-80CC-F8649D3947B1}" destId="{71E998B2-5A34-4E6C-82E7-00ED7E4F1098}" srcOrd="0" destOrd="0" presId="urn:microsoft.com/office/officeart/2005/8/layout/hierarchy1"/>
    <dgm:cxn modelId="{F5E9F52D-15A0-4EBB-9FE3-3F5AB2D60616}" type="presParOf" srcId="{71E998B2-5A34-4E6C-82E7-00ED7E4F1098}" destId="{2C818390-C61E-4412-8684-E0E7E46A03FE}" srcOrd="0" destOrd="0" presId="urn:microsoft.com/office/officeart/2005/8/layout/hierarchy1"/>
    <dgm:cxn modelId="{5E9D7CD8-838A-4C4F-8A1E-9DEA68F82E38}" type="presParOf" srcId="{2C818390-C61E-4412-8684-E0E7E46A03FE}" destId="{55B62C1E-11D3-486B-AABE-08C309E143AB}" srcOrd="0" destOrd="0" presId="urn:microsoft.com/office/officeart/2005/8/layout/hierarchy1"/>
    <dgm:cxn modelId="{0EF8C036-6ED9-4B1E-84F1-CB17039EB44D}" type="presParOf" srcId="{2C818390-C61E-4412-8684-E0E7E46A03FE}" destId="{B873F2A2-3DDA-41C9-AFD9-374ED262D8CB}" srcOrd="1" destOrd="0" presId="urn:microsoft.com/office/officeart/2005/8/layout/hierarchy1"/>
    <dgm:cxn modelId="{A3582A89-8705-4E00-8F6B-7B1193734C58}" type="presParOf" srcId="{71E998B2-5A34-4E6C-82E7-00ED7E4F1098}" destId="{BFD0AAEE-A9FA-41D0-9AF7-449255493A25}" srcOrd="1" destOrd="0" presId="urn:microsoft.com/office/officeart/2005/8/layout/hierarchy1"/>
    <dgm:cxn modelId="{44963141-1155-4E71-AF5B-FB64DDA99121}" type="presParOf" srcId="{218CE5E9-1558-4DE0-80CC-F8649D3947B1}" destId="{016FE893-D4E7-4855-8C24-551E567DDAC5}" srcOrd="1" destOrd="0" presId="urn:microsoft.com/office/officeart/2005/8/layout/hierarchy1"/>
    <dgm:cxn modelId="{07CDC40E-A478-4DC9-A4B0-9AD667C7518F}" type="presParOf" srcId="{016FE893-D4E7-4855-8C24-551E567DDAC5}" destId="{C9272ED9-5602-424E-A4BA-BABBCD496199}" srcOrd="0" destOrd="0" presId="urn:microsoft.com/office/officeart/2005/8/layout/hierarchy1"/>
    <dgm:cxn modelId="{7327CE9F-477B-4D3F-9A4D-7BC76EBD1AF0}" type="presParOf" srcId="{C9272ED9-5602-424E-A4BA-BABBCD496199}" destId="{96D0A8CF-8CD6-4DA1-B3FF-36C3B9F9BEE7}" srcOrd="0" destOrd="0" presId="urn:microsoft.com/office/officeart/2005/8/layout/hierarchy1"/>
    <dgm:cxn modelId="{302569CD-F9EF-49CB-A86A-C582EAAF9078}" type="presParOf" srcId="{C9272ED9-5602-424E-A4BA-BABBCD496199}" destId="{233CC955-51DE-43C3-8C6A-D3D8F7600C42}" srcOrd="1" destOrd="0" presId="urn:microsoft.com/office/officeart/2005/8/layout/hierarchy1"/>
    <dgm:cxn modelId="{7A3098A8-DFE8-4118-820F-4981850D42B3}" type="presParOf" srcId="{016FE893-D4E7-4855-8C24-551E567DDAC5}" destId="{FC6113B2-551B-4232-BBF9-83017D250AD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62C1E-11D3-486B-AABE-08C309E143AB}">
      <dsp:nvSpPr>
        <dsp:cNvPr id="0" name=""/>
        <dsp:cNvSpPr/>
      </dsp:nvSpPr>
      <dsp:spPr>
        <a:xfrm>
          <a:off x="168497" y="1774"/>
          <a:ext cx="3467006" cy="3732133"/>
        </a:xfrm>
        <a:prstGeom prst="roundRect">
          <a:avLst>
            <a:gd name="adj" fmla="val 10000"/>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73F2A2-3DDA-41C9-AFD9-374ED262D8CB}">
      <dsp:nvSpPr>
        <dsp:cNvPr id="0" name=""/>
        <dsp:cNvSpPr/>
      </dsp:nvSpPr>
      <dsp:spPr>
        <a:xfrm>
          <a:off x="468978" y="287231"/>
          <a:ext cx="3467006" cy="37321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The “Strategy and Planning of FBA” is the strategic framework for the long term and sustainable development of the faculty unit.  The prime purpose of this exercise is to develop strategic insights of and around the faculty which was primarily done based on the strategic goals set by the Institutional body and expectation of major external stakeholders (e.g. UCG, BAC, BNQF). This framework is expected to set directions for future growth of the faculty and help developing internal policies.</a:t>
          </a:r>
        </a:p>
      </dsp:txBody>
      <dsp:txXfrm>
        <a:off x="570523" y="388776"/>
        <a:ext cx="3263916" cy="3529043"/>
      </dsp:txXfrm>
    </dsp:sp>
    <dsp:sp modelId="{96D0A8CF-8CD6-4DA1-B3FF-36C3B9F9BEE7}">
      <dsp:nvSpPr>
        <dsp:cNvPr id="0" name=""/>
        <dsp:cNvSpPr/>
      </dsp:nvSpPr>
      <dsp:spPr>
        <a:xfrm>
          <a:off x="4236465" y="3549"/>
          <a:ext cx="3467006" cy="4541576"/>
        </a:xfrm>
        <a:prstGeom prst="roundRect">
          <a:avLst>
            <a:gd name="adj" fmla="val 10000"/>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CC955-51DE-43C3-8C6A-D3D8F7600C42}">
      <dsp:nvSpPr>
        <dsp:cNvPr id="0" name=""/>
        <dsp:cNvSpPr/>
      </dsp:nvSpPr>
      <dsp:spPr>
        <a:xfrm>
          <a:off x="4536946" y="289006"/>
          <a:ext cx="3467006" cy="45415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During this exercise following internal and external factors were considered to strengthen the principal arrangements and setting boundaries:</a:t>
          </a:r>
        </a:p>
        <a:p>
          <a:pPr marL="0" lvl="0" indent="0" algn="l" defTabSz="577850">
            <a:lnSpc>
              <a:spcPct val="90000"/>
            </a:lnSpc>
            <a:spcBef>
              <a:spcPct val="0"/>
            </a:spcBef>
            <a:spcAft>
              <a:spcPct val="35000"/>
            </a:spcAft>
            <a:buNone/>
          </a:pPr>
          <a:endParaRPr lang="en-US" sz="1300" kern="1200" dirty="0"/>
        </a:p>
        <a:p>
          <a:pPr marL="0" lvl="0" indent="0" algn="l" defTabSz="577850">
            <a:lnSpc>
              <a:spcPct val="90000"/>
            </a:lnSpc>
            <a:spcBef>
              <a:spcPct val="0"/>
            </a:spcBef>
            <a:spcAft>
              <a:spcPct val="35000"/>
            </a:spcAft>
            <a:buNone/>
          </a:pPr>
          <a:r>
            <a:rPr lang="en-US" sz="1300" kern="1200" dirty="0"/>
            <a:t>- Domestic and global economic outlook</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Global and local geo-political context </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Post-pandemic situation</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Academic excellence</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Current student enrollment rate and contribution of the faculty</a:t>
          </a:r>
        </a:p>
        <a:p>
          <a:pPr marL="0" lvl="0" indent="0" algn="l" defTabSz="577850">
            <a:lnSpc>
              <a:spcPct val="90000"/>
            </a:lnSpc>
            <a:spcBef>
              <a:spcPct val="0"/>
            </a:spcBef>
            <a:spcAft>
              <a:spcPct val="35000"/>
            </a:spcAft>
            <a:buFont typeface="Arial" panose="020B0604020202020204" pitchFamily="34" charset="0"/>
            <a:buNone/>
          </a:pPr>
          <a:r>
            <a:rPr lang="en-US" sz="1300" kern="1200" dirty="0"/>
            <a:t>- Change in characteristics of students</a:t>
          </a:r>
        </a:p>
        <a:p>
          <a:pPr marL="0" lvl="0" indent="0" algn="l" defTabSz="577850">
            <a:lnSpc>
              <a:spcPct val="90000"/>
            </a:lnSpc>
            <a:spcBef>
              <a:spcPct val="0"/>
            </a:spcBef>
            <a:spcAft>
              <a:spcPct val="35000"/>
            </a:spcAft>
            <a:buFont typeface="Arial" panose="020B0604020202020204" pitchFamily="34" charset="0"/>
            <a:buNone/>
          </a:pPr>
          <a:r>
            <a:rPr lang="en-US" sz="1300" kern="1200" dirty="0"/>
            <a:t>- Management and regulatory expectations</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Competitive scenario</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Digital transformation &amp; 4IR</a:t>
          </a:r>
          <a:endParaRPr lang="sr-Latn-CS" sz="1300" kern="1200" dirty="0"/>
        </a:p>
        <a:p>
          <a:pPr marL="0" lvl="0" indent="0" algn="l" defTabSz="577850">
            <a:lnSpc>
              <a:spcPct val="90000"/>
            </a:lnSpc>
            <a:spcBef>
              <a:spcPct val="0"/>
            </a:spcBef>
            <a:spcAft>
              <a:spcPct val="35000"/>
            </a:spcAft>
            <a:buFont typeface="Arial" panose="020B0604020202020204" pitchFamily="34" charset="0"/>
            <a:buNone/>
          </a:pPr>
          <a:r>
            <a:rPr lang="en-US" sz="1300" kern="1200" dirty="0"/>
            <a:t>- Upcoming opportunities &amp; threats</a:t>
          </a:r>
        </a:p>
      </dsp:txBody>
      <dsp:txXfrm>
        <a:off x="4638491" y="390551"/>
        <a:ext cx="3263916" cy="433848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3821-597E-4B4F-8572-5DA1CB183565}"/>
              </a:ext>
            </a:extLst>
          </p:cNvPr>
          <p:cNvSpPr>
            <a:spLocks noGrp="1"/>
          </p:cNvSpPr>
          <p:nvPr>
            <p:ph type="ctrTitle"/>
          </p:nvPr>
        </p:nvSpPr>
        <p:spPr>
          <a:xfrm>
            <a:off x="411480" y="950976"/>
            <a:ext cx="4882039" cy="3556730"/>
          </a:xfrm>
        </p:spPr>
        <p:txBody>
          <a:bodyPr anchor="t">
            <a:normAutofit/>
          </a:bodyPr>
          <a:lstStyle>
            <a:lvl1pPr algn="l">
              <a:defRPr sz="3300"/>
            </a:lvl1pPr>
          </a:lstStyle>
          <a:p>
            <a:r>
              <a:rPr lang="en-US" dirty="0"/>
              <a:t>Click to edit Master title style</a:t>
            </a:r>
          </a:p>
        </p:txBody>
      </p:sp>
      <p:sp>
        <p:nvSpPr>
          <p:cNvPr id="3" name="Subtitle 2">
            <a:extLst>
              <a:ext uri="{FF2B5EF4-FFF2-40B4-BE49-F238E27FC236}">
                <a16:creationId xmlns:a16="http://schemas.microsoft.com/office/drawing/2014/main" id="{F4C38D70-8FF5-47D7-A0DD-087A227BC94F}"/>
              </a:ext>
            </a:extLst>
          </p:cNvPr>
          <p:cNvSpPr>
            <a:spLocks noGrp="1"/>
          </p:cNvSpPr>
          <p:nvPr>
            <p:ph type="subTitle" idx="1"/>
          </p:nvPr>
        </p:nvSpPr>
        <p:spPr>
          <a:xfrm>
            <a:off x="432054" y="4572000"/>
            <a:ext cx="4861465" cy="1485900"/>
          </a:xfrm>
        </p:spPr>
        <p:txBody>
          <a:bodyPr anchor="b">
            <a:normAutofit/>
          </a:bodyPr>
          <a:lstStyle>
            <a:lvl1pPr marL="0" indent="0" algn="l">
              <a:buNone/>
              <a:defRPr sz="15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a:extLst>
              <a:ext uri="{FF2B5EF4-FFF2-40B4-BE49-F238E27FC236}">
                <a16:creationId xmlns:a16="http://schemas.microsoft.com/office/drawing/2014/main" id="{6DB5B485-516D-48B7-AF1D-69AEEA351A94}"/>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5" name="Footer Placeholder 4">
            <a:extLst>
              <a:ext uri="{FF2B5EF4-FFF2-40B4-BE49-F238E27FC236}">
                <a16:creationId xmlns:a16="http://schemas.microsoft.com/office/drawing/2014/main" id="{1D614DDB-2831-4FF8-9DA7-0449659D7A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178F6-65BA-4964-80E2-DB6EA3355FBB}"/>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964631270"/>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7F1B-6F93-4E6E-8C8C-D01A9DEB6A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D2968-FE85-492F-A77B-1771F4EAA8C6}"/>
              </a:ext>
            </a:extLst>
          </p:cNvPr>
          <p:cNvSpPr>
            <a:spLocks noGrp="1"/>
          </p:cNvSpPr>
          <p:nvPr>
            <p:ph type="body" orient="vert" idx="1"/>
          </p:nvPr>
        </p:nvSpPr>
        <p:spPr>
          <a:xfrm>
            <a:off x="411481" y="2028826"/>
            <a:ext cx="8320761" cy="4029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4592DA2-B1FB-45C6-B10C-141AC2BFB381}"/>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5" name="Footer Placeholder 4">
            <a:extLst>
              <a:ext uri="{FF2B5EF4-FFF2-40B4-BE49-F238E27FC236}">
                <a16:creationId xmlns:a16="http://schemas.microsoft.com/office/drawing/2014/main" id="{18CA6D78-CE47-4CA7-B3B6-AFAE5175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DC5C0-8780-4819-A8FC-32A0141D271C}"/>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457246936"/>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F9A8-05F2-4F79-B689-1FA2F31965D8}"/>
              </a:ext>
            </a:extLst>
          </p:cNvPr>
          <p:cNvSpPr>
            <a:spLocks noGrp="1"/>
          </p:cNvSpPr>
          <p:nvPr>
            <p:ph type="title" orient="vert"/>
          </p:nvPr>
        </p:nvSpPr>
        <p:spPr>
          <a:xfrm>
            <a:off x="7104459" y="952499"/>
            <a:ext cx="1655563" cy="51054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5D615BC-61CD-4D59-8E85-B59072E2B22D}"/>
              </a:ext>
            </a:extLst>
          </p:cNvPr>
          <p:cNvSpPr>
            <a:spLocks noGrp="1"/>
          </p:cNvSpPr>
          <p:nvPr>
            <p:ph type="body" orient="vert" idx="1"/>
          </p:nvPr>
        </p:nvSpPr>
        <p:spPr>
          <a:xfrm>
            <a:off x="418443" y="952499"/>
            <a:ext cx="6686016" cy="51054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F81C46-8CC0-4B79-AF2E-84C86C6A803A}"/>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5" name="Footer Placeholder 4">
            <a:extLst>
              <a:ext uri="{FF2B5EF4-FFF2-40B4-BE49-F238E27FC236}">
                <a16:creationId xmlns:a16="http://schemas.microsoft.com/office/drawing/2014/main" id="{A1A76817-4D29-4888-B68C-A35F5A069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A0B21A-30A9-4173-9E3F-D985B86A35C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273556581"/>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45AC-24E0-45A1-90C3-7BF96C3FC7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2018E1-7CA3-4B5E-9683-554FDFC63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5D32D-7150-4DF2-B992-A2B4F5605D94}"/>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5" name="Footer Placeholder 4">
            <a:extLst>
              <a:ext uri="{FF2B5EF4-FFF2-40B4-BE49-F238E27FC236}">
                <a16:creationId xmlns:a16="http://schemas.microsoft.com/office/drawing/2014/main" id="{F3D03F0C-FCA3-464C-B6ED-864DB51E7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41006-DAE1-4326-B1AE-FD527A653BDE}"/>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111515556"/>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B84-BE32-464A-A765-975C21B5CF4B}"/>
              </a:ext>
            </a:extLst>
          </p:cNvPr>
          <p:cNvSpPr>
            <a:spLocks noGrp="1"/>
          </p:cNvSpPr>
          <p:nvPr>
            <p:ph type="title"/>
          </p:nvPr>
        </p:nvSpPr>
        <p:spPr>
          <a:xfrm>
            <a:off x="418443" y="952500"/>
            <a:ext cx="5009021" cy="3962398"/>
          </a:xfrm>
        </p:spPr>
        <p:txBody>
          <a:bodyPr anchor="t">
            <a:normAutofit/>
          </a:bodyPr>
          <a:lstStyle>
            <a:lvl1pPr>
              <a:defRPr sz="4050"/>
            </a:lvl1pPr>
          </a:lstStyle>
          <a:p>
            <a:r>
              <a:rPr lang="en-US" dirty="0"/>
              <a:t>Click to edit Master title style</a:t>
            </a:r>
          </a:p>
        </p:txBody>
      </p:sp>
      <p:sp>
        <p:nvSpPr>
          <p:cNvPr id="3" name="Text Placeholder 2">
            <a:extLst>
              <a:ext uri="{FF2B5EF4-FFF2-40B4-BE49-F238E27FC236}">
                <a16:creationId xmlns:a16="http://schemas.microsoft.com/office/drawing/2014/main" id="{640145C2-97CF-4887-904A-8ADC80525A2E}"/>
              </a:ext>
            </a:extLst>
          </p:cNvPr>
          <p:cNvSpPr>
            <a:spLocks noGrp="1"/>
          </p:cNvSpPr>
          <p:nvPr>
            <p:ph type="body" idx="1"/>
          </p:nvPr>
        </p:nvSpPr>
        <p:spPr>
          <a:xfrm>
            <a:off x="6032895" y="952502"/>
            <a:ext cx="2625330" cy="3962399"/>
          </a:xfrm>
        </p:spPr>
        <p:txBody>
          <a:bodyPr>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E524559-DA32-4398-A8EE-EED2469D63BB}"/>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5" name="Footer Placeholder 4">
            <a:extLst>
              <a:ext uri="{FF2B5EF4-FFF2-40B4-BE49-F238E27FC236}">
                <a16:creationId xmlns:a16="http://schemas.microsoft.com/office/drawing/2014/main" id="{73967BE1-F1AC-4732-B52E-1C7D63DEF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13C03-DDF0-48C6-B1BF-D28875F8238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336624421"/>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F411-42B3-4A17-BE7E-861BE7E7DC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E0603-F4C0-40AC-A53E-40449D53D741}"/>
              </a:ext>
            </a:extLst>
          </p:cNvPr>
          <p:cNvSpPr>
            <a:spLocks noGrp="1"/>
          </p:cNvSpPr>
          <p:nvPr>
            <p:ph sz="half" idx="1"/>
          </p:nvPr>
        </p:nvSpPr>
        <p:spPr>
          <a:xfrm>
            <a:off x="411480" y="2029968"/>
            <a:ext cx="3961130"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6BC5634-2887-4182-A9BE-B382357D4F9C}"/>
              </a:ext>
            </a:extLst>
          </p:cNvPr>
          <p:cNvSpPr>
            <a:spLocks noGrp="1"/>
          </p:cNvSpPr>
          <p:nvPr>
            <p:ph sz="half" idx="2"/>
          </p:nvPr>
        </p:nvSpPr>
        <p:spPr>
          <a:xfrm>
            <a:off x="4693446" y="2029968"/>
            <a:ext cx="3961130"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56B6E74-28E1-4684-B515-4265ED7B1EAE}"/>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6" name="Footer Placeholder 5">
            <a:extLst>
              <a:ext uri="{FF2B5EF4-FFF2-40B4-BE49-F238E27FC236}">
                <a16:creationId xmlns:a16="http://schemas.microsoft.com/office/drawing/2014/main" id="{18D375EA-A8F8-485D-A82F-CD85D4C9E1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D9E4B0-F5E3-407F-A548-B616E774987F}"/>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4250243251"/>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61A-7627-4D64-AF08-10D702AFE286}"/>
              </a:ext>
            </a:extLst>
          </p:cNvPr>
          <p:cNvSpPr>
            <a:spLocks noGrp="1"/>
          </p:cNvSpPr>
          <p:nvPr>
            <p:ph type="title"/>
          </p:nvPr>
        </p:nvSpPr>
        <p:spPr>
          <a:xfrm>
            <a:off x="414495" y="950976"/>
            <a:ext cx="8102047" cy="88179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53B6884-07D8-4CC4-BE99-516F1433BED8}"/>
              </a:ext>
            </a:extLst>
          </p:cNvPr>
          <p:cNvSpPr>
            <a:spLocks noGrp="1"/>
          </p:cNvSpPr>
          <p:nvPr>
            <p:ph type="body" idx="1"/>
          </p:nvPr>
        </p:nvSpPr>
        <p:spPr>
          <a:xfrm>
            <a:off x="407189" y="1832772"/>
            <a:ext cx="3961130" cy="742638"/>
          </a:xfrm>
        </p:spPr>
        <p:txBody>
          <a:bodyPr anchor="b">
            <a:normAutofit/>
          </a:bodyPr>
          <a:lstStyle>
            <a:lvl1pPr marL="0" indent="0">
              <a:buNone/>
              <a:defRPr sz="1350" b="1" cap="all" spc="98"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182C638-B5A8-4F8C-85AE-33BEAF54C07A}"/>
              </a:ext>
            </a:extLst>
          </p:cNvPr>
          <p:cNvSpPr>
            <a:spLocks noGrp="1"/>
          </p:cNvSpPr>
          <p:nvPr>
            <p:ph sz="half" idx="2"/>
          </p:nvPr>
        </p:nvSpPr>
        <p:spPr>
          <a:xfrm>
            <a:off x="411481" y="2600531"/>
            <a:ext cx="3961130"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40D1933-A703-4BDC-A697-728E899EEDE1}"/>
              </a:ext>
            </a:extLst>
          </p:cNvPr>
          <p:cNvSpPr>
            <a:spLocks noGrp="1"/>
          </p:cNvSpPr>
          <p:nvPr>
            <p:ph type="body" sz="quarter" idx="3"/>
          </p:nvPr>
        </p:nvSpPr>
        <p:spPr>
          <a:xfrm>
            <a:off x="4693445" y="1832772"/>
            <a:ext cx="3962402" cy="742638"/>
          </a:xfrm>
        </p:spPr>
        <p:txBody>
          <a:bodyPr anchor="b">
            <a:normAutofit/>
          </a:bodyPr>
          <a:lstStyle>
            <a:lvl1pPr marL="0" indent="0">
              <a:buNone/>
              <a:defRPr sz="1350" b="1" cap="all" spc="98"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5925DBD-4D51-4A2D-B1E4-6D094CD1E803}"/>
              </a:ext>
            </a:extLst>
          </p:cNvPr>
          <p:cNvSpPr>
            <a:spLocks noGrp="1"/>
          </p:cNvSpPr>
          <p:nvPr>
            <p:ph sz="quarter" idx="4"/>
          </p:nvPr>
        </p:nvSpPr>
        <p:spPr>
          <a:xfrm>
            <a:off x="4693445" y="2600531"/>
            <a:ext cx="39624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2636E2-E26E-42F7-9E05-3F756C7D17AE}"/>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8" name="Footer Placeholder 7">
            <a:extLst>
              <a:ext uri="{FF2B5EF4-FFF2-40B4-BE49-F238E27FC236}">
                <a16:creationId xmlns:a16="http://schemas.microsoft.com/office/drawing/2014/main" id="{86F7281B-0E5C-421E-AFFE-775F57C5DD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483462-E410-4DC7-AE53-27AABECFE6E8}"/>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235431656"/>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FA68-31B5-48C5-929A-842FDF0FD8E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95A2600-419E-46E9-946F-FBDEDBA1D448}"/>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4" name="Footer Placeholder 3">
            <a:extLst>
              <a:ext uri="{FF2B5EF4-FFF2-40B4-BE49-F238E27FC236}">
                <a16:creationId xmlns:a16="http://schemas.microsoft.com/office/drawing/2014/main" id="{1385F9A9-98FF-4653-A570-9F351A1ABD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D44457-95F1-4B15-A647-B14F91F7A6D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945815026"/>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9EABA-1008-4E49-9184-3A946ECD7199}"/>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3" name="Footer Placeholder 2">
            <a:extLst>
              <a:ext uri="{FF2B5EF4-FFF2-40B4-BE49-F238E27FC236}">
                <a16:creationId xmlns:a16="http://schemas.microsoft.com/office/drawing/2014/main" id="{D05C3BD0-269D-4127-B5F7-84B0D8A74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623447-C740-4495-93EC-7252B1B929E4}"/>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445529625"/>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1155-71E7-4F0A-BB62-933743CF6EDD}"/>
              </a:ext>
            </a:extLst>
          </p:cNvPr>
          <p:cNvSpPr>
            <a:spLocks noGrp="1"/>
          </p:cNvSpPr>
          <p:nvPr>
            <p:ph type="title"/>
          </p:nvPr>
        </p:nvSpPr>
        <p:spPr>
          <a:xfrm>
            <a:off x="411480" y="952500"/>
            <a:ext cx="3093063" cy="2362200"/>
          </a:xfrm>
        </p:spPr>
        <p:txBody>
          <a:bodyPr anchor="t"/>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E0CB6D44-5A1E-4176-8766-4B81E045D50A}"/>
              </a:ext>
            </a:extLst>
          </p:cNvPr>
          <p:cNvSpPr>
            <a:spLocks noGrp="1"/>
          </p:cNvSpPr>
          <p:nvPr>
            <p:ph idx="1"/>
          </p:nvPr>
        </p:nvSpPr>
        <p:spPr>
          <a:xfrm>
            <a:off x="4200525" y="952501"/>
            <a:ext cx="4450556" cy="49085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C810EC6-11DD-4B5D-A2D2-4DCF73E58389}"/>
              </a:ext>
            </a:extLst>
          </p:cNvPr>
          <p:cNvSpPr>
            <a:spLocks noGrp="1"/>
          </p:cNvSpPr>
          <p:nvPr>
            <p:ph type="body" sz="half" idx="2"/>
          </p:nvPr>
        </p:nvSpPr>
        <p:spPr>
          <a:xfrm>
            <a:off x="411481" y="3429001"/>
            <a:ext cx="3093063" cy="243998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a:extLst>
              <a:ext uri="{FF2B5EF4-FFF2-40B4-BE49-F238E27FC236}">
                <a16:creationId xmlns:a16="http://schemas.microsoft.com/office/drawing/2014/main" id="{CD5DFCDF-666E-4DB4-A1C0-79D40A007066}"/>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6" name="Footer Placeholder 5">
            <a:extLst>
              <a:ext uri="{FF2B5EF4-FFF2-40B4-BE49-F238E27FC236}">
                <a16:creationId xmlns:a16="http://schemas.microsoft.com/office/drawing/2014/main" id="{083A69AC-15E6-4B19-A59D-DBDBE923DB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79F0EE-74DE-4FEC-81E9-E40D53397857}"/>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143408105"/>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CA4F-6508-4AD6-8367-A0288D888DD6}"/>
              </a:ext>
            </a:extLst>
          </p:cNvPr>
          <p:cNvSpPr>
            <a:spLocks noGrp="1"/>
          </p:cNvSpPr>
          <p:nvPr>
            <p:ph type="title"/>
          </p:nvPr>
        </p:nvSpPr>
        <p:spPr>
          <a:xfrm>
            <a:off x="411481" y="952500"/>
            <a:ext cx="3093063" cy="2397918"/>
          </a:xfrm>
        </p:spPr>
        <p:txBody>
          <a:bodyPr anchor="t"/>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1906BFCD-2F93-4D99-89EA-F0359FB782B7}"/>
              </a:ext>
            </a:extLst>
          </p:cNvPr>
          <p:cNvSpPr>
            <a:spLocks noGrp="1"/>
          </p:cNvSpPr>
          <p:nvPr>
            <p:ph type="pic" idx="1"/>
          </p:nvPr>
        </p:nvSpPr>
        <p:spPr>
          <a:xfrm>
            <a:off x="4141590" y="987426"/>
            <a:ext cx="451663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FF4C1F7-1272-41C8-8C29-676316D02D5D}"/>
              </a:ext>
            </a:extLst>
          </p:cNvPr>
          <p:cNvSpPr>
            <a:spLocks noGrp="1"/>
          </p:cNvSpPr>
          <p:nvPr>
            <p:ph type="body" sz="half" idx="2"/>
          </p:nvPr>
        </p:nvSpPr>
        <p:spPr>
          <a:xfrm>
            <a:off x="411481" y="3429000"/>
            <a:ext cx="3093063" cy="24399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a:extLst>
              <a:ext uri="{FF2B5EF4-FFF2-40B4-BE49-F238E27FC236}">
                <a16:creationId xmlns:a16="http://schemas.microsoft.com/office/drawing/2014/main" id="{A5CDD491-0FE6-4B42-AAA6-B698E46F1A8E}"/>
              </a:ext>
            </a:extLst>
          </p:cNvPr>
          <p:cNvSpPr>
            <a:spLocks noGrp="1"/>
          </p:cNvSpPr>
          <p:nvPr>
            <p:ph type="dt" sz="half" idx="10"/>
          </p:nvPr>
        </p:nvSpPr>
        <p:spPr/>
        <p:txBody>
          <a:bodyPr/>
          <a:lstStyle/>
          <a:p>
            <a:fld id="{4CDE23C7-78A4-413A-A84B-93D4CC0A9EB1}" type="datetimeFigureOut">
              <a:rPr lang="en-US" smtClean="0"/>
              <a:t>1/4/2026</a:t>
            </a:fld>
            <a:endParaRPr lang="en-US"/>
          </a:p>
        </p:txBody>
      </p:sp>
      <p:sp>
        <p:nvSpPr>
          <p:cNvPr id="6" name="Footer Placeholder 5">
            <a:extLst>
              <a:ext uri="{FF2B5EF4-FFF2-40B4-BE49-F238E27FC236}">
                <a16:creationId xmlns:a16="http://schemas.microsoft.com/office/drawing/2014/main" id="{D258F83F-4E9F-4607-A69B-DFC932560A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24484-C6E4-4D8A-BDAB-09B1FBB43631}"/>
              </a:ext>
            </a:extLst>
          </p:cNvPr>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4191872204"/>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90E843-90BA-4A7D-8F9F-FFE49387A618}"/>
              </a:ext>
            </a:extLst>
          </p:cNvPr>
          <p:cNvSpPr>
            <a:spLocks noGrp="1"/>
          </p:cNvSpPr>
          <p:nvPr>
            <p:ph type="title"/>
          </p:nvPr>
        </p:nvSpPr>
        <p:spPr>
          <a:xfrm>
            <a:off x="411480" y="950977"/>
            <a:ext cx="8246744" cy="107784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3F7CA62-9B55-49B4-94B6-EAAF7D5AE0DC}"/>
              </a:ext>
            </a:extLst>
          </p:cNvPr>
          <p:cNvSpPr>
            <a:spLocks noGrp="1"/>
          </p:cNvSpPr>
          <p:nvPr>
            <p:ph type="body" idx="1"/>
          </p:nvPr>
        </p:nvSpPr>
        <p:spPr>
          <a:xfrm>
            <a:off x="411481" y="2028826"/>
            <a:ext cx="8246745" cy="40290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93CEA03-AAFA-4A69-A3DA-1DD0EF273F11}"/>
              </a:ext>
            </a:extLst>
          </p:cNvPr>
          <p:cNvSpPr>
            <a:spLocks noGrp="1"/>
          </p:cNvSpPr>
          <p:nvPr>
            <p:ph type="dt" sz="half" idx="2"/>
          </p:nvPr>
        </p:nvSpPr>
        <p:spPr>
          <a:xfrm>
            <a:off x="441547" y="6449536"/>
            <a:ext cx="2237321" cy="308453"/>
          </a:xfrm>
          <a:prstGeom prst="rect">
            <a:avLst/>
          </a:prstGeom>
        </p:spPr>
        <p:txBody>
          <a:bodyPr vert="horz" lIns="91440" tIns="45720" rIns="91440" bIns="45720" rtlCol="0" anchor="t"/>
          <a:lstStyle>
            <a:lvl1pPr algn="l">
              <a:defRPr sz="675">
                <a:solidFill>
                  <a:schemeClr val="tx1"/>
                </a:solidFill>
              </a:defRPr>
            </a:lvl1pPr>
          </a:lstStyle>
          <a:p>
            <a:fld id="{4CDE23C7-78A4-413A-A84B-93D4CC0A9EB1}" type="datetimeFigureOut">
              <a:rPr lang="en-US" smtClean="0"/>
              <a:pPr/>
              <a:t>1/4/2026</a:t>
            </a:fld>
            <a:endParaRPr lang="en-US" dirty="0"/>
          </a:p>
        </p:txBody>
      </p:sp>
      <p:sp>
        <p:nvSpPr>
          <p:cNvPr id="5" name="Footer Placeholder 4">
            <a:extLst>
              <a:ext uri="{FF2B5EF4-FFF2-40B4-BE49-F238E27FC236}">
                <a16:creationId xmlns:a16="http://schemas.microsoft.com/office/drawing/2014/main" id="{F3E97F43-1ECB-4FC2-863E-26CEE24A008A}"/>
              </a:ext>
            </a:extLst>
          </p:cNvPr>
          <p:cNvSpPr>
            <a:spLocks noGrp="1"/>
          </p:cNvSpPr>
          <p:nvPr>
            <p:ph type="ftr" sz="quarter" idx="3"/>
          </p:nvPr>
        </p:nvSpPr>
        <p:spPr>
          <a:xfrm>
            <a:off x="418443" y="173777"/>
            <a:ext cx="3086100" cy="365125"/>
          </a:xfrm>
          <a:prstGeom prst="rect">
            <a:avLst/>
          </a:prstGeom>
        </p:spPr>
        <p:txBody>
          <a:bodyPr vert="horz" lIns="91440" tIns="45720" rIns="91440" bIns="45720" rtlCol="0" anchor="b"/>
          <a:lstStyle>
            <a:lvl1pPr algn="l">
              <a:defRPr sz="675">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53C7F9D8-4B2E-4871-B2AE-EFC06BE23179}"/>
              </a:ext>
            </a:extLst>
          </p:cNvPr>
          <p:cNvSpPr>
            <a:spLocks noGrp="1"/>
          </p:cNvSpPr>
          <p:nvPr>
            <p:ph type="sldNum" sz="quarter" idx="4"/>
          </p:nvPr>
        </p:nvSpPr>
        <p:spPr>
          <a:xfrm>
            <a:off x="8033033" y="6449536"/>
            <a:ext cx="699209" cy="308453"/>
          </a:xfrm>
          <a:prstGeom prst="rect">
            <a:avLst/>
          </a:prstGeom>
        </p:spPr>
        <p:txBody>
          <a:bodyPr vert="horz" lIns="91440" tIns="45720" rIns="91440" bIns="45720" rtlCol="0" anchor="t"/>
          <a:lstStyle>
            <a:lvl1pPr algn="r">
              <a:defRPr sz="675">
                <a:solidFill>
                  <a:schemeClr val="tx1"/>
                </a:solidFill>
              </a:defRPr>
            </a:lvl1pPr>
          </a:lstStyle>
          <a:p>
            <a:fld id="{6CB39E08-E0E5-4B1A-8F7D-08FE7678A3B6}" type="slidenum">
              <a:rPr lang="en-US" smtClean="0"/>
              <a:pPr/>
              <a:t>‹#›</a:t>
            </a:fld>
            <a:endParaRPr lang="en-US"/>
          </a:p>
        </p:txBody>
      </p:sp>
      <p:cxnSp>
        <p:nvCxnSpPr>
          <p:cNvPr id="7" name="Straight Connector 6">
            <a:extLst>
              <a:ext uri="{FF2B5EF4-FFF2-40B4-BE49-F238E27FC236}">
                <a16:creationId xmlns:a16="http://schemas.microsoft.com/office/drawing/2014/main" id="{462919E4-C488-4107-9EF1-66152F848008}"/>
              </a:ext>
            </a:extLst>
          </p:cNvPr>
          <p:cNvCxnSpPr>
            <a:cxnSpLocks/>
          </p:cNvCxnSpPr>
          <p:nvPr/>
        </p:nvCxnSpPr>
        <p:spPr>
          <a:xfrm>
            <a:off x="482600" y="678719"/>
            <a:ext cx="81788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F79732-4088-424C-A653-4534E4389443}"/>
              </a:ext>
            </a:extLst>
          </p:cNvPr>
          <p:cNvCxnSpPr>
            <a:cxnSpLocks/>
          </p:cNvCxnSpPr>
          <p:nvPr/>
        </p:nvCxnSpPr>
        <p:spPr>
          <a:xfrm>
            <a:off x="482600" y="6309695"/>
            <a:ext cx="81788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902652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ransition spd="slow">
    <p:randomBar dir="vert"/>
  </p:transition>
  <p:txStyles>
    <p:titleStyle>
      <a:lvl1pPr algn="l" defTabSz="685800" rtl="0" eaLnBrk="1" latinLnBrk="0" hangingPunct="1">
        <a:lnSpc>
          <a:spcPct val="85000"/>
        </a:lnSpc>
        <a:spcBef>
          <a:spcPct val="0"/>
        </a:spcBef>
        <a:buNone/>
        <a:defRPr sz="2700" kern="1200">
          <a:solidFill>
            <a:schemeClr val="accent1"/>
          </a:solidFill>
          <a:latin typeface="+mj-lt"/>
          <a:ea typeface="+mj-ea"/>
          <a:cs typeface="+mj-cs"/>
        </a:defRPr>
      </a:lvl1pPr>
    </p:titleStyle>
    <p:bodyStyle>
      <a:lvl1pPr marL="171450" indent="-171450" algn="l" defTabSz="685800" rtl="0" eaLnBrk="1" latinLnBrk="0" hangingPunct="1">
        <a:lnSpc>
          <a:spcPct val="120000"/>
        </a:lnSpc>
        <a:spcBef>
          <a:spcPts val="750"/>
        </a:spcBef>
        <a:buFont typeface="Arial" panose="020B0604020202020204" pitchFamily="34" charset="0"/>
        <a:buChar char="•"/>
        <a:defRPr sz="1500" kern="1200">
          <a:solidFill>
            <a:schemeClr val="tx1"/>
          </a:solidFill>
          <a:latin typeface="+mn-lt"/>
          <a:ea typeface="+mn-ea"/>
          <a:cs typeface="+mn-cs"/>
        </a:defRPr>
      </a:lvl1pPr>
      <a:lvl2pPr marL="377190" indent="-171450" algn="l" defTabSz="685800" rtl="0" eaLnBrk="1" latinLnBrk="0" hangingPunct="1">
        <a:lnSpc>
          <a:spcPct val="120000"/>
        </a:lnSpc>
        <a:spcBef>
          <a:spcPts val="375"/>
        </a:spcBef>
        <a:buFont typeface="Arial" panose="020B0604020202020204" pitchFamily="34" charset="0"/>
        <a:buChar char="•"/>
        <a:defRPr sz="1350" kern="1200">
          <a:solidFill>
            <a:schemeClr val="tx1"/>
          </a:solidFill>
          <a:latin typeface="+mn-lt"/>
          <a:ea typeface="+mn-ea"/>
          <a:cs typeface="+mn-cs"/>
        </a:defRPr>
      </a:lvl2pPr>
      <a:lvl3pPr marL="548640" indent="-171450" algn="l" defTabSz="685800" rtl="0" eaLnBrk="1" latinLnBrk="0" hangingPunct="1">
        <a:lnSpc>
          <a:spcPct val="120000"/>
        </a:lnSpc>
        <a:spcBef>
          <a:spcPts val="375"/>
        </a:spcBef>
        <a:buFont typeface="Arial" panose="020B0604020202020204" pitchFamily="34" charset="0"/>
        <a:buChar char="•"/>
        <a:defRPr sz="1200" kern="1200">
          <a:solidFill>
            <a:schemeClr val="tx1"/>
          </a:solidFill>
          <a:latin typeface="+mn-lt"/>
          <a:ea typeface="+mn-ea"/>
          <a:cs typeface="+mn-cs"/>
        </a:defRPr>
      </a:lvl3pPr>
      <a:lvl4pPr marL="754380" indent="-171450" algn="l" defTabSz="685800" rtl="0" eaLnBrk="1" latinLnBrk="0" hangingPunct="1">
        <a:lnSpc>
          <a:spcPct val="120000"/>
        </a:lnSpc>
        <a:spcBef>
          <a:spcPts val="375"/>
        </a:spcBef>
        <a:buFont typeface="Arial" panose="020B0604020202020204" pitchFamily="34" charset="0"/>
        <a:buChar char="•"/>
        <a:defRPr sz="1050" kern="1200">
          <a:solidFill>
            <a:schemeClr val="tx1"/>
          </a:solidFill>
          <a:latin typeface="+mn-lt"/>
          <a:ea typeface="+mn-ea"/>
          <a:cs typeface="+mn-cs"/>
        </a:defRPr>
      </a:lvl4pPr>
      <a:lvl5pPr marL="925830" indent="-171450" algn="l" defTabSz="685800" rtl="0" eaLnBrk="1" latinLnBrk="0" hangingPunct="1">
        <a:lnSpc>
          <a:spcPct val="120000"/>
        </a:lnSpc>
        <a:spcBef>
          <a:spcPts val="375"/>
        </a:spcBef>
        <a:buFont typeface="Arial" panose="020B0604020202020204" pitchFamily="34" charset="0"/>
        <a:buChar char="•"/>
        <a:defRPr sz="10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8" name="Rectangle 3087">
            <a:extLst>
              <a:ext uri="{FF2B5EF4-FFF2-40B4-BE49-F238E27FC236}">
                <a16:creationId xmlns:a16="http://schemas.microsoft.com/office/drawing/2014/main" id="{1C4B15E1-8643-4122-BC17-9DE123491A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DF2219-2143-5178-1CA7-2F8CC859FAB5}"/>
              </a:ext>
            </a:extLst>
          </p:cNvPr>
          <p:cNvSpPr>
            <a:spLocks noGrp="1"/>
          </p:cNvSpPr>
          <p:nvPr>
            <p:ph type="ctrTitle"/>
          </p:nvPr>
        </p:nvSpPr>
        <p:spPr>
          <a:xfrm>
            <a:off x="411480" y="952500"/>
            <a:ext cx="5246370" cy="1120917"/>
          </a:xfrm>
        </p:spPr>
        <p:txBody>
          <a:bodyPr>
            <a:normAutofit/>
          </a:bodyPr>
          <a:lstStyle/>
          <a:p>
            <a:r>
              <a:rPr lang="en-US" sz="3100" dirty="0">
                <a:solidFill>
                  <a:srgbClr val="0070C0"/>
                </a:solidFill>
              </a:rPr>
              <a:t>FBA Strategic Planning 2023-2033</a:t>
            </a:r>
            <a:endParaRPr lang="sr-Latn-CS" sz="3100" dirty="0">
              <a:solidFill>
                <a:srgbClr val="0070C0"/>
              </a:solidFill>
            </a:endParaRPr>
          </a:p>
        </p:txBody>
      </p:sp>
      <p:cxnSp>
        <p:nvCxnSpPr>
          <p:cNvPr id="3090" name="Straight Connector 3089">
            <a:extLst>
              <a:ext uri="{FF2B5EF4-FFF2-40B4-BE49-F238E27FC236}">
                <a16:creationId xmlns:a16="http://schemas.microsoft.com/office/drawing/2014/main" id="{201D576B-3782-47A1-8847-9E731C48B6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78719"/>
            <a:ext cx="8178799"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descr="Triangular abstract background">
            <a:extLst>
              <a:ext uri="{FF2B5EF4-FFF2-40B4-BE49-F238E27FC236}">
                <a16:creationId xmlns:a16="http://schemas.microsoft.com/office/drawing/2014/main" id="{2DFCD6D6-E9A6-790E-2576-0F6CA6D7CA74}"/>
              </a:ext>
            </a:extLst>
          </p:cNvPr>
          <p:cNvPicPr>
            <a:picLocks noChangeAspect="1"/>
          </p:cNvPicPr>
          <p:nvPr/>
        </p:nvPicPr>
        <p:blipFill rotWithShape="1">
          <a:blip r:embed="rId2"/>
          <a:srcRect r="3121" b="1"/>
          <a:stretch/>
        </p:blipFill>
        <p:spPr>
          <a:xfrm>
            <a:off x="485774" y="2283089"/>
            <a:ext cx="5478691" cy="3774811"/>
          </a:xfrm>
          <a:prstGeom prst="rect">
            <a:avLst/>
          </a:prstGeom>
        </p:spPr>
      </p:pic>
      <p:cxnSp>
        <p:nvCxnSpPr>
          <p:cNvPr id="3092" name="Straight Connector 3091">
            <a:extLst>
              <a:ext uri="{FF2B5EF4-FFF2-40B4-BE49-F238E27FC236}">
                <a16:creationId xmlns:a16="http://schemas.microsoft.com/office/drawing/2014/main" id="{A14FB581-6A58-4B43-8121-6AA1567AC8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09695"/>
            <a:ext cx="8178799"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descr="American International University-Bangladesh - Wikipedia">
            <a:extLst>
              <a:ext uri="{FF2B5EF4-FFF2-40B4-BE49-F238E27FC236}">
                <a16:creationId xmlns:a16="http://schemas.microsoft.com/office/drawing/2014/main" id="{6F877189-E472-6CB2-41EA-C7FDB66233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7644" y="964366"/>
            <a:ext cx="1793875" cy="17938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merican International University-Bangladesh: Home">
            <a:extLst>
              <a:ext uri="{FF2B5EF4-FFF2-40B4-BE49-F238E27FC236}">
                <a16:creationId xmlns:a16="http://schemas.microsoft.com/office/drawing/2014/main" id="{8269ECFA-84E2-D890-440E-A7343A673B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3018" y="327391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13732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B957CFC-E9B2-4BC8-BD75-9F3B5E3388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D860E-F6BD-8C52-F94D-B5CD37D3BDD7}"/>
              </a:ext>
            </a:extLst>
          </p:cNvPr>
          <p:cNvSpPr>
            <a:spLocks noGrp="1"/>
          </p:cNvSpPr>
          <p:nvPr>
            <p:ph type="title"/>
          </p:nvPr>
        </p:nvSpPr>
        <p:spPr>
          <a:xfrm>
            <a:off x="411480" y="209537"/>
            <a:ext cx="5674995" cy="912587"/>
          </a:xfrm>
        </p:spPr>
        <p:txBody>
          <a:bodyPr>
            <a:normAutofit/>
          </a:bodyPr>
          <a:lstStyle/>
          <a:p>
            <a:r>
              <a:rPr lang="en-US" sz="2800" dirty="0">
                <a:solidFill>
                  <a:srgbClr val="0070C0"/>
                </a:solidFill>
              </a:rPr>
              <a:t>Background </a:t>
            </a:r>
            <a:endParaRPr lang="sr-Latn-CS" sz="2800" dirty="0">
              <a:solidFill>
                <a:srgbClr val="0070C0"/>
              </a:solidFill>
            </a:endParaRPr>
          </a:p>
        </p:txBody>
      </p:sp>
      <p:cxnSp>
        <p:nvCxnSpPr>
          <p:cNvPr id="11" name="Straight Connector 10">
            <a:extLst>
              <a:ext uri="{FF2B5EF4-FFF2-40B4-BE49-F238E27FC236}">
                <a16:creationId xmlns:a16="http://schemas.microsoft.com/office/drawing/2014/main" id="{7F784426-8AB9-43C9-8340-281290602D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78719"/>
            <a:ext cx="817879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B96E92E-4D99-41CA-848E-4028B6DA26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09695"/>
            <a:ext cx="8178799"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3A95F2F-FF38-87F9-6CC3-A60E4BD6F277}"/>
              </a:ext>
            </a:extLst>
          </p:cNvPr>
          <p:cNvGraphicFramePr>
            <a:graphicFrameLocks noGrp="1"/>
          </p:cNvGraphicFramePr>
          <p:nvPr>
            <p:ph idx="1"/>
            <p:extLst>
              <p:ext uri="{D42A27DB-BD31-4B8C-83A1-F6EECF244321}">
                <p14:modId xmlns:p14="http://schemas.microsoft.com/office/powerpoint/2010/main" val="2909809788"/>
              </p:ext>
            </p:extLst>
          </p:nvPr>
        </p:nvGraphicFramePr>
        <p:xfrm>
          <a:off x="485775" y="977217"/>
          <a:ext cx="8172450" cy="48305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2697379"/>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C90D08F-D975-12A8-C19F-226B4DA2B15D}"/>
              </a:ext>
            </a:extLst>
          </p:cNvPr>
          <p:cNvSpPr txBox="1">
            <a:spLocks/>
          </p:cNvSpPr>
          <p:nvPr/>
        </p:nvSpPr>
        <p:spPr>
          <a:xfrm>
            <a:off x="628650" y="481451"/>
            <a:ext cx="7886700"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t>Academic strategic framework: Institution to Faculty level  </a:t>
            </a:r>
          </a:p>
        </p:txBody>
      </p:sp>
      <p:sp>
        <p:nvSpPr>
          <p:cNvPr id="2" name="Rounded Rectangle 3">
            <a:extLst>
              <a:ext uri="{FF2B5EF4-FFF2-40B4-BE49-F238E27FC236}">
                <a16:creationId xmlns:a16="http://schemas.microsoft.com/office/drawing/2014/main" id="{3F3B52B9-FF72-F17A-A7B8-0395B55432CE}"/>
              </a:ext>
            </a:extLst>
          </p:cNvPr>
          <p:cNvSpPr/>
          <p:nvPr/>
        </p:nvSpPr>
        <p:spPr>
          <a:xfrm>
            <a:off x="1657350" y="2228850"/>
            <a:ext cx="1257300" cy="74295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Level 1</a:t>
            </a:r>
          </a:p>
        </p:txBody>
      </p:sp>
      <p:sp>
        <p:nvSpPr>
          <p:cNvPr id="3" name="Rectangle 2">
            <a:extLst>
              <a:ext uri="{FF2B5EF4-FFF2-40B4-BE49-F238E27FC236}">
                <a16:creationId xmlns:a16="http://schemas.microsoft.com/office/drawing/2014/main" id="{3AC57627-CC23-8D50-D178-891F60C86EEB}"/>
              </a:ext>
            </a:extLst>
          </p:cNvPr>
          <p:cNvSpPr/>
          <p:nvPr/>
        </p:nvSpPr>
        <p:spPr>
          <a:xfrm>
            <a:off x="3314700" y="2228850"/>
            <a:ext cx="3429000" cy="742950"/>
          </a:xfrm>
          <a:prstGeom prst="rect">
            <a:avLst/>
          </a:prstGeom>
          <a:solidFill>
            <a:schemeClr val="tx2">
              <a:lumMod val="20000"/>
              <a:lumOff val="8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n-US" sz="2100" dirty="0">
                <a:solidFill>
                  <a:schemeClr val="tx1"/>
                </a:solidFill>
              </a:rPr>
              <a:t>Institutional Strategic Goals</a:t>
            </a:r>
          </a:p>
        </p:txBody>
      </p:sp>
      <p:sp>
        <p:nvSpPr>
          <p:cNvPr id="12" name="Rounded Rectangle 5">
            <a:extLst>
              <a:ext uri="{FF2B5EF4-FFF2-40B4-BE49-F238E27FC236}">
                <a16:creationId xmlns:a16="http://schemas.microsoft.com/office/drawing/2014/main" id="{6F736D29-6F95-A266-A099-74B5044836AD}"/>
              </a:ext>
            </a:extLst>
          </p:cNvPr>
          <p:cNvSpPr/>
          <p:nvPr/>
        </p:nvSpPr>
        <p:spPr>
          <a:xfrm>
            <a:off x="1668411" y="3244838"/>
            <a:ext cx="1257300" cy="7429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Level 2</a:t>
            </a:r>
          </a:p>
        </p:txBody>
      </p:sp>
      <p:sp>
        <p:nvSpPr>
          <p:cNvPr id="17" name="Rectangle 16">
            <a:extLst>
              <a:ext uri="{FF2B5EF4-FFF2-40B4-BE49-F238E27FC236}">
                <a16:creationId xmlns:a16="http://schemas.microsoft.com/office/drawing/2014/main" id="{8DB3F55A-E4BE-3E45-C638-D624052DDEB6}"/>
              </a:ext>
            </a:extLst>
          </p:cNvPr>
          <p:cNvSpPr/>
          <p:nvPr/>
        </p:nvSpPr>
        <p:spPr>
          <a:xfrm>
            <a:off x="3314700" y="3220872"/>
            <a:ext cx="3429000" cy="742950"/>
          </a:xfrm>
          <a:prstGeom prst="rect">
            <a:avLst/>
          </a:prstGeom>
          <a:solidFill>
            <a:schemeClr val="accent6">
              <a:lumMod val="60000"/>
              <a:lumOff val="4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n-US" sz="2100" dirty="0">
                <a:solidFill>
                  <a:schemeClr val="tx1"/>
                </a:solidFill>
              </a:rPr>
              <a:t>Faculty Strategic Goals</a:t>
            </a:r>
          </a:p>
        </p:txBody>
      </p:sp>
      <p:sp>
        <p:nvSpPr>
          <p:cNvPr id="18" name="Rounded Rectangle 7">
            <a:extLst>
              <a:ext uri="{FF2B5EF4-FFF2-40B4-BE49-F238E27FC236}">
                <a16:creationId xmlns:a16="http://schemas.microsoft.com/office/drawing/2014/main" id="{8E6C20BE-6A48-0D28-CC80-57DCAF7EFEDD}"/>
              </a:ext>
            </a:extLst>
          </p:cNvPr>
          <p:cNvSpPr/>
          <p:nvPr/>
        </p:nvSpPr>
        <p:spPr>
          <a:xfrm>
            <a:off x="1653084" y="4141242"/>
            <a:ext cx="1257300" cy="7429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Level 3</a:t>
            </a:r>
          </a:p>
        </p:txBody>
      </p:sp>
      <p:sp>
        <p:nvSpPr>
          <p:cNvPr id="19" name="Rectangle 18">
            <a:extLst>
              <a:ext uri="{FF2B5EF4-FFF2-40B4-BE49-F238E27FC236}">
                <a16:creationId xmlns:a16="http://schemas.microsoft.com/office/drawing/2014/main" id="{487AE533-C68C-6C4B-DEB0-071AB4A539A4}"/>
              </a:ext>
            </a:extLst>
          </p:cNvPr>
          <p:cNvSpPr/>
          <p:nvPr/>
        </p:nvSpPr>
        <p:spPr>
          <a:xfrm>
            <a:off x="3314700" y="4171950"/>
            <a:ext cx="3429000" cy="742950"/>
          </a:xfrm>
          <a:prstGeom prst="rect">
            <a:avLst/>
          </a:prstGeom>
          <a:solidFill>
            <a:schemeClr val="accent6">
              <a:lumMod val="60000"/>
              <a:lumOff val="4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n-US" sz="2100" dirty="0">
                <a:solidFill>
                  <a:schemeClr val="tx1"/>
                </a:solidFill>
              </a:rPr>
              <a:t>Strategic planning (Short-Long term) </a:t>
            </a:r>
          </a:p>
        </p:txBody>
      </p:sp>
      <p:sp>
        <p:nvSpPr>
          <p:cNvPr id="20" name="Rounded Rectangle 9">
            <a:extLst>
              <a:ext uri="{FF2B5EF4-FFF2-40B4-BE49-F238E27FC236}">
                <a16:creationId xmlns:a16="http://schemas.microsoft.com/office/drawing/2014/main" id="{6824B6DC-E5C8-AF10-9A7A-2085D7B51E1B}"/>
              </a:ext>
            </a:extLst>
          </p:cNvPr>
          <p:cNvSpPr/>
          <p:nvPr/>
        </p:nvSpPr>
        <p:spPr>
          <a:xfrm>
            <a:off x="1668411" y="5065733"/>
            <a:ext cx="1257300" cy="7429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Level 4</a:t>
            </a:r>
          </a:p>
        </p:txBody>
      </p:sp>
      <p:sp>
        <p:nvSpPr>
          <p:cNvPr id="21" name="Rectangle 20">
            <a:extLst>
              <a:ext uri="{FF2B5EF4-FFF2-40B4-BE49-F238E27FC236}">
                <a16:creationId xmlns:a16="http://schemas.microsoft.com/office/drawing/2014/main" id="{6224E1C9-BD4F-36AA-2A09-391F2A74B151}"/>
              </a:ext>
            </a:extLst>
          </p:cNvPr>
          <p:cNvSpPr/>
          <p:nvPr/>
        </p:nvSpPr>
        <p:spPr>
          <a:xfrm>
            <a:off x="3314700" y="5076123"/>
            <a:ext cx="3429000" cy="742950"/>
          </a:xfrm>
          <a:prstGeom prst="rect">
            <a:avLst/>
          </a:prstGeom>
          <a:solidFill>
            <a:schemeClr val="bg1">
              <a:lumMod val="85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n-US" sz="2100" dirty="0">
                <a:solidFill>
                  <a:schemeClr val="tx1"/>
                </a:solidFill>
              </a:rPr>
              <a:t>Roadmap &amp; Execution plan</a:t>
            </a:r>
          </a:p>
        </p:txBody>
      </p:sp>
      <p:cxnSp>
        <p:nvCxnSpPr>
          <p:cNvPr id="22" name="Straight Connector 21">
            <a:extLst>
              <a:ext uri="{FF2B5EF4-FFF2-40B4-BE49-F238E27FC236}">
                <a16:creationId xmlns:a16="http://schemas.microsoft.com/office/drawing/2014/main" id="{8AE674B7-C611-B44C-8636-2A66BD518ADA}"/>
              </a:ext>
            </a:extLst>
          </p:cNvPr>
          <p:cNvCxnSpPr/>
          <p:nvPr/>
        </p:nvCxnSpPr>
        <p:spPr>
          <a:xfrm>
            <a:off x="1336968" y="3086100"/>
            <a:ext cx="6858000" cy="1191"/>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Down Arrow 13">
            <a:extLst>
              <a:ext uri="{FF2B5EF4-FFF2-40B4-BE49-F238E27FC236}">
                <a16:creationId xmlns:a16="http://schemas.microsoft.com/office/drawing/2014/main" id="{4E166D27-E986-1E2D-9E4C-37D1C69BE415}"/>
              </a:ext>
            </a:extLst>
          </p:cNvPr>
          <p:cNvSpPr/>
          <p:nvPr/>
        </p:nvSpPr>
        <p:spPr>
          <a:xfrm>
            <a:off x="7029450" y="2286000"/>
            <a:ext cx="285750" cy="337185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4" name="Up Arrow 14">
            <a:extLst>
              <a:ext uri="{FF2B5EF4-FFF2-40B4-BE49-F238E27FC236}">
                <a16:creationId xmlns:a16="http://schemas.microsoft.com/office/drawing/2014/main" id="{2466308C-3362-D662-49D8-ECF016F82860}"/>
              </a:ext>
            </a:extLst>
          </p:cNvPr>
          <p:cNvSpPr/>
          <p:nvPr/>
        </p:nvSpPr>
        <p:spPr>
          <a:xfrm>
            <a:off x="7543800" y="2286000"/>
            <a:ext cx="228600" cy="3257550"/>
          </a:xfrm>
          <a:prstGeom prst="up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cTn>
                              </p:par>
                              <p:par>
                                <p:cTn id="11" presetID="9"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dissolve">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dissolve">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dissolve">
                                      <p:cBhvr>
                                        <p:cTn id="26" dur="500"/>
                                        <p:tgtEl>
                                          <p:spTgt spid="18"/>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dissolve">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dissolve">
                                      <p:cBhvr>
                                        <p:cTn id="34" dur="500"/>
                                        <p:tgtEl>
                                          <p:spTgt spid="20"/>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dissolve">
                                      <p:cBhvr>
                                        <p:cTn id="37" dur="500"/>
                                        <p:tgtEl>
                                          <p:spTgt spid="21"/>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randombar(horizontal)">
                                      <p:cBhvr>
                                        <p:cTn id="40" dur="500"/>
                                        <p:tgtEl>
                                          <p:spTgt spid="23"/>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randombar(horizontal)">
                                      <p:cBhvr>
                                        <p:cTn id="4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7" grpId="0" animBg="1"/>
      <p:bldP spid="18" grpId="0" animBg="1"/>
      <p:bldP spid="19" grpId="0" animBg="1"/>
      <p:bldP spid="20" grpId="0" animBg="1"/>
      <p:bldP spid="21" grpId="0" animBg="1"/>
      <p:bldP spid="23" grpId="0" animBg="1"/>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885950" y="1315641"/>
            <a:ext cx="6115050" cy="1999059"/>
          </a:xfrm>
          <a:prstGeom prst="cloudCallout">
            <a:avLst>
              <a:gd name="adj1" fmla="val -17333"/>
              <a:gd name="adj2" fmla="val 36987"/>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t>Information Sources</a:t>
            </a:r>
          </a:p>
          <a:p>
            <a:pPr algn="ctr"/>
            <a:endParaRPr lang="en-US" sz="1350" b="1" dirty="0"/>
          </a:p>
          <a:p>
            <a:pPr algn="ctr"/>
            <a:endParaRPr lang="en-US" sz="1350" b="1" dirty="0"/>
          </a:p>
          <a:p>
            <a:pPr algn="ctr"/>
            <a:endParaRPr lang="en-US" sz="1350" b="1" dirty="0"/>
          </a:p>
        </p:txBody>
      </p:sp>
      <p:sp>
        <p:nvSpPr>
          <p:cNvPr id="5" name="Rectangle 4"/>
          <p:cNvSpPr/>
          <p:nvPr/>
        </p:nvSpPr>
        <p:spPr>
          <a:xfrm>
            <a:off x="2531340" y="1866903"/>
            <a:ext cx="1181026" cy="24764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Experience</a:t>
            </a:r>
          </a:p>
        </p:txBody>
      </p:sp>
      <p:sp>
        <p:nvSpPr>
          <p:cNvPr id="6" name="Rectangle 5"/>
          <p:cNvSpPr/>
          <p:nvPr/>
        </p:nvSpPr>
        <p:spPr>
          <a:xfrm>
            <a:off x="4000500" y="2800350"/>
            <a:ext cx="971550" cy="4000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IQAC</a:t>
            </a:r>
          </a:p>
        </p:txBody>
      </p:sp>
      <p:sp>
        <p:nvSpPr>
          <p:cNvPr id="7" name="Rectangle 6"/>
          <p:cNvSpPr/>
          <p:nvPr/>
        </p:nvSpPr>
        <p:spPr>
          <a:xfrm>
            <a:off x="5657850" y="2114550"/>
            <a:ext cx="971550" cy="4000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In house research</a:t>
            </a:r>
          </a:p>
        </p:txBody>
      </p:sp>
      <p:sp>
        <p:nvSpPr>
          <p:cNvPr id="8" name="Rectangle 7"/>
          <p:cNvSpPr/>
          <p:nvPr/>
        </p:nvSpPr>
        <p:spPr>
          <a:xfrm>
            <a:off x="5200650" y="2628900"/>
            <a:ext cx="971550" cy="4000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Alumni</a:t>
            </a:r>
          </a:p>
        </p:txBody>
      </p:sp>
      <p:sp>
        <p:nvSpPr>
          <p:cNvPr id="9" name="Rectangle 8"/>
          <p:cNvSpPr/>
          <p:nvPr/>
        </p:nvSpPr>
        <p:spPr>
          <a:xfrm>
            <a:off x="2743200" y="2397993"/>
            <a:ext cx="971550" cy="4000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Best practice</a:t>
            </a:r>
          </a:p>
        </p:txBody>
      </p:sp>
      <p:sp>
        <p:nvSpPr>
          <p:cNvPr id="10" name="Rectangle 9"/>
          <p:cNvSpPr/>
          <p:nvPr/>
        </p:nvSpPr>
        <p:spPr>
          <a:xfrm>
            <a:off x="2114550" y="3714750"/>
            <a:ext cx="1143000" cy="685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Vision &amp; Mission</a:t>
            </a:r>
          </a:p>
        </p:txBody>
      </p:sp>
      <p:sp>
        <p:nvSpPr>
          <p:cNvPr id="11" name="Rectangle 10"/>
          <p:cNvSpPr/>
          <p:nvPr/>
        </p:nvSpPr>
        <p:spPr>
          <a:xfrm>
            <a:off x="3714750" y="3714750"/>
            <a:ext cx="1085850" cy="685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Institutional Goals</a:t>
            </a:r>
          </a:p>
        </p:txBody>
      </p:sp>
      <p:sp>
        <p:nvSpPr>
          <p:cNvPr id="12" name="Rectangle 11"/>
          <p:cNvSpPr/>
          <p:nvPr/>
        </p:nvSpPr>
        <p:spPr>
          <a:xfrm>
            <a:off x="6191825" y="1443183"/>
            <a:ext cx="1131432" cy="5801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Other Depts (OPA, OSA)</a:t>
            </a:r>
          </a:p>
        </p:txBody>
      </p:sp>
      <p:sp>
        <p:nvSpPr>
          <p:cNvPr id="13" name="Rectangle 12"/>
          <p:cNvSpPr/>
          <p:nvPr/>
        </p:nvSpPr>
        <p:spPr>
          <a:xfrm>
            <a:off x="5298785" y="3723986"/>
            <a:ext cx="1085850" cy="685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Depts. goals</a:t>
            </a:r>
          </a:p>
        </p:txBody>
      </p:sp>
      <p:cxnSp>
        <p:nvCxnSpPr>
          <p:cNvPr id="15" name="Straight Arrow Connector 14"/>
          <p:cNvCxnSpPr>
            <a:endCxn id="10" idx="0"/>
          </p:cNvCxnSpPr>
          <p:nvPr/>
        </p:nvCxnSpPr>
        <p:spPr>
          <a:xfrm rot="5400000">
            <a:off x="2428875" y="3457575"/>
            <a:ext cx="514350" cy="1191"/>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rot="5400000">
            <a:off x="4029671" y="3458825"/>
            <a:ext cx="514350" cy="1191"/>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rot="5400000">
            <a:off x="5585996" y="3399830"/>
            <a:ext cx="514350" cy="1191"/>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8" name="Flowchart: Magnetic Disk 17"/>
          <p:cNvSpPr/>
          <p:nvPr/>
        </p:nvSpPr>
        <p:spPr>
          <a:xfrm>
            <a:off x="6613236" y="3250048"/>
            <a:ext cx="1485900" cy="1371600"/>
          </a:xfrm>
          <a:prstGeom prst="flowChartMagneticDisk">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Documentation and upgradation</a:t>
            </a:r>
          </a:p>
        </p:txBody>
      </p:sp>
      <p:cxnSp>
        <p:nvCxnSpPr>
          <p:cNvPr id="20" name="Straight Arrow Connector 19"/>
          <p:cNvCxnSpPr/>
          <p:nvPr/>
        </p:nvCxnSpPr>
        <p:spPr>
          <a:xfrm>
            <a:off x="5673442" y="4417874"/>
            <a:ext cx="0" cy="48577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10" idx="3"/>
            <a:endCxn id="11" idx="1"/>
          </p:cNvCxnSpPr>
          <p:nvPr/>
        </p:nvCxnSpPr>
        <p:spPr>
          <a:xfrm>
            <a:off x="3257550" y="4057650"/>
            <a:ext cx="457200" cy="1191"/>
          </a:xfrm>
          <a:prstGeom prst="straightConnector1">
            <a:avLst/>
          </a:prstGeom>
          <a:ln w="38100">
            <a:headEnd type="arrow"/>
            <a:tailEnd type="arrow"/>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a:off x="4891233" y="4066886"/>
            <a:ext cx="342900" cy="1191"/>
          </a:xfrm>
          <a:prstGeom prst="straightConnector1">
            <a:avLst/>
          </a:prstGeom>
          <a:ln w="38100">
            <a:headEnd type="arrow"/>
            <a:tailEnd type="arrow"/>
          </a:ln>
        </p:spPr>
        <p:style>
          <a:lnRef idx="1">
            <a:schemeClr val="dk1"/>
          </a:lnRef>
          <a:fillRef idx="0">
            <a:schemeClr val="dk1"/>
          </a:fillRef>
          <a:effectRef idx="0">
            <a:schemeClr val="dk1"/>
          </a:effectRef>
          <a:fontRef idx="minor">
            <a:schemeClr val="tx1"/>
          </a:fontRef>
        </p:style>
      </p:cxnSp>
      <p:sp>
        <p:nvSpPr>
          <p:cNvPr id="27" name="Rounded Rectangle 26"/>
          <p:cNvSpPr/>
          <p:nvPr/>
        </p:nvSpPr>
        <p:spPr>
          <a:xfrm>
            <a:off x="2228850" y="4936840"/>
            <a:ext cx="5543550" cy="800100"/>
          </a:xfrm>
          <a:prstGeom prst="roundRect">
            <a:avLst/>
          </a:prstGeom>
          <a:noFill/>
          <a:effectLst>
            <a:outerShdw blurRad="50800" dist="38100" dir="18900000" algn="b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n-US" sz="2100" dirty="0"/>
              <a:t>Faculty strategic plan</a:t>
            </a:r>
          </a:p>
        </p:txBody>
      </p:sp>
      <p:cxnSp>
        <p:nvCxnSpPr>
          <p:cNvPr id="29" name="Straight Arrow Connector 28"/>
          <p:cNvCxnSpPr/>
          <p:nvPr/>
        </p:nvCxnSpPr>
        <p:spPr>
          <a:xfrm flipH="1" flipV="1">
            <a:off x="7393130" y="4621953"/>
            <a:ext cx="596" cy="36050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3" name="Straight Arrow Connector 2">
            <a:extLst>
              <a:ext uri="{FF2B5EF4-FFF2-40B4-BE49-F238E27FC236}">
                <a16:creationId xmlns:a16="http://schemas.microsoft.com/office/drawing/2014/main" id="{7FBE54C4-A8E3-7AFC-676F-CB6F354F713B}"/>
              </a:ext>
            </a:extLst>
          </p:cNvPr>
          <p:cNvCxnSpPr/>
          <p:nvPr/>
        </p:nvCxnSpPr>
        <p:spPr>
          <a:xfrm flipH="1" flipV="1">
            <a:off x="7323854" y="2751592"/>
            <a:ext cx="596" cy="36050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4" name="Title 1">
            <a:extLst>
              <a:ext uri="{FF2B5EF4-FFF2-40B4-BE49-F238E27FC236}">
                <a16:creationId xmlns:a16="http://schemas.microsoft.com/office/drawing/2014/main" id="{2608EF16-2BCD-BCCC-558D-F9ED568344D7}"/>
              </a:ext>
            </a:extLst>
          </p:cNvPr>
          <p:cNvSpPr txBox="1">
            <a:spLocks/>
          </p:cNvSpPr>
          <p:nvPr/>
        </p:nvSpPr>
        <p:spPr>
          <a:xfrm>
            <a:off x="628650" y="-147498"/>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t>Strategy development process (High-level)</a:t>
            </a:r>
          </a:p>
        </p:txBody>
      </p:sp>
      <p:sp>
        <p:nvSpPr>
          <p:cNvPr id="2" name="Rectangle 1">
            <a:extLst>
              <a:ext uri="{FF2B5EF4-FFF2-40B4-BE49-F238E27FC236}">
                <a16:creationId xmlns:a16="http://schemas.microsoft.com/office/drawing/2014/main" id="{59F4131C-2EE8-AC86-EAE4-ACA2FE0F2AA0}"/>
              </a:ext>
            </a:extLst>
          </p:cNvPr>
          <p:cNvSpPr/>
          <p:nvPr/>
        </p:nvSpPr>
        <p:spPr>
          <a:xfrm>
            <a:off x="3984653" y="2314575"/>
            <a:ext cx="1181026" cy="24764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Employers</a:t>
            </a:r>
          </a:p>
        </p:txBody>
      </p:sp>
      <p:sp>
        <p:nvSpPr>
          <p:cNvPr id="19" name="Rectangle 18">
            <a:extLst>
              <a:ext uri="{FF2B5EF4-FFF2-40B4-BE49-F238E27FC236}">
                <a16:creationId xmlns:a16="http://schemas.microsoft.com/office/drawing/2014/main" id="{25B4EABD-FBF7-215A-349E-A392DC86C638}"/>
              </a:ext>
            </a:extLst>
          </p:cNvPr>
          <p:cNvSpPr/>
          <p:nvPr/>
        </p:nvSpPr>
        <p:spPr>
          <a:xfrm>
            <a:off x="4286250" y="1178066"/>
            <a:ext cx="1504913" cy="554908"/>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350" dirty="0"/>
              <a:t>External stakeholders</a:t>
            </a:r>
          </a:p>
        </p:txBody>
      </p:sp>
    </p:spTree>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BE5783E-6EB8-220C-7DF2-0BAF72A33BFA}"/>
              </a:ext>
            </a:extLst>
          </p:cNvPr>
          <p:cNvSpPr/>
          <p:nvPr/>
        </p:nvSpPr>
        <p:spPr>
          <a:xfrm>
            <a:off x="406981" y="702819"/>
            <a:ext cx="1257300" cy="115992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G 1: Academic Leadership</a:t>
            </a:r>
          </a:p>
        </p:txBody>
      </p:sp>
      <p:sp>
        <p:nvSpPr>
          <p:cNvPr id="5" name="Rounded Rectangle 4">
            <a:extLst>
              <a:ext uri="{FF2B5EF4-FFF2-40B4-BE49-F238E27FC236}">
                <a16:creationId xmlns:a16="http://schemas.microsoft.com/office/drawing/2014/main" id="{44C14520-BB2A-32D6-CBBD-5ACE15BAA698}"/>
              </a:ext>
            </a:extLst>
          </p:cNvPr>
          <p:cNvSpPr/>
          <p:nvPr/>
        </p:nvSpPr>
        <p:spPr>
          <a:xfrm>
            <a:off x="1925787" y="702820"/>
            <a:ext cx="7051957" cy="1115378"/>
          </a:xfrm>
          <a:prstGeom prst="roundRect">
            <a:avLst/>
          </a:prstGeom>
          <a:solidFill>
            <a:schemeClr val="accent6">
              <a:lumMod val="60000"/>
              <a:lumOff val="4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1050" dirty="0">
              <a:solidFill>
                <a:schemeClr val="tx1"/>
              </a:solidFill>
            </a:endParaRPr>
          </a:p>
        </p:txBody>
      </p:sp>
      <p:sp>
        <p:nvSpPr>
          <p:cNvPr id="6" name="Rounded Rectangle 5">
            <a:extLst>
              <a:ext uri="{FF2B5EF4-FFF2-40B4-BE49-F238E27FC236}">
                <a16:creationId xmlns:a16="http://schemas.microsoft.com/office/drawing/2014/main" id="{E8F2F782-FC9C-797B-D43C-728B09A800D6}"/>
              </a:ext>
            </a:extLst>
          </p:cNvPr>
          <p:cNvSpPr/>
          <p:nvPr/>
        </p:nvSpPr>
        <p:spPr>
          <a:xfrm>
            <a:off x="418042" y="2035151"/>
            <a:ext cx="1257300" cy="113052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G 2: Sustainable development </a:t>
            </a:r>
          </a:p>
        </p:txBody>
      </p:sp>
      <p:sp>
        <p:nvSpPr>
          <p:cNvPr id="7" name="Rounded Rectangle 6">
            <a:extLst>
              <a:ext uri="{FF2B5EF4-FFF2-40B4-BE49-F238E27FC236}">
                <a16:creationId xmlns:a16="http://schemas.microsoft.com/office/drawing/2014/main" id="{80361DA9-38E9-DC21-A685-83E06C58B33A}"/>
              </a:ext>
            </a:extLst>
          </p:cNvPr>
          <p:cNvSpPr/>
          <p:nvPr/>
        </p:nvSpPr>
        <p:spPr>
          <a:xfrm>
            <a:off x="1925787" y="1968298"/>
            <a:ext cx="7051957" cy="1094433"/>
          </a:xfrm>
          <a:prstGeom prst="roundRect">
            <a:avLst/>
          </a:prstGeom>
          <a:solidFill>
            <a:schemeClr val="accent6">
              <a:lumMod val="60000"/>
              <a:lumOff val="4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1050" dirty="0">
              <a:solidFill>
                <a:schemeClr val="tx1"/>
              </a:solidFill>
            </a:endParaRPr>
          </a:p>
        </p:txBody>
      </p:sp>
      <p:sp>
        <p:nvSpPr>
          <p:cNvPr id="8" name="Rounded Rectangle 7">
            <a:extLst>
              <a:ext uri="{FF2B5EF4-FFF2-40B4-BE49-F238E27FC236}">
                <a16:creationId xmlns:a16="http://schemas.microsoft.com/office/drawing/2014/main" id="{7DE21A20-90E0-8767-7ACF-81D5ECCCB55B}"/>
              </a:ext>
            </a:extLst>
          </p:cNvPr>
          <p:cNvSpPr/>
          <p:nvPr/>
        </p:nvSpPr>
        <p:spPr>
          <a:xfrm>
            <a:off x="402715" y="3307943"/>
            <a:ext cx="1257300" cy="1091807"/>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G 3: Internationalization</a:t>
            </a:r>
          </a:p>
        </p:txBody>
      </p:sp>
      <p:sp>
        <p:nvSpPr>
          <p:cNvPr id="9" name="Rounded Rectangle 8">
            <a:extLst>
              <a:ext uri="{FF2B5EF4-FFF2-40B4-BE49-F238E27FC236}">
                <a16:creationId xmlns:a16="http://schemas.microsoft.com/office/drawing/2014/main" id="{DE29B68C-95CE-47FC-05E6-E195193D0504}"/>
              </a:ext>
            </a:extLst>
          </p:cNvPr>
          <p:cNvSpPr/>
          <p:nvPr/>
        </p:nvSpPr>
        <p:spPr>
          <a:xfrm>
            <a:off x="1925787" y="3227814"/>
            <a:ext cx="7051957" cy="1070340"/>
          </a:xfrm>
          <a:prstGeom prst="roundRect">
            <a:avLst/>
          </a:prstGeom>
          <a:solidFill>
            <a:schemeClr val="accent6">
              <a:lumMod val="60000"/>
              <a:lumOff val="40000"/>
            </a:schemeClr>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1050" dirty="0">
              <a:solidFill>
                <a:schemeClr val="tx1"/>
              </a:solidFill>
            </a:endParaRPr>
          </a:p>
        </p:txBody>
      </p:sp>
      <p:sp>
        <p:nvSpPr>
          <p:cNvPr id="10" name="Rounded Rectangle 9">
            <a:extLst>
              <a:ext uri="{FF2B5EF4-FFF2-40B4-BE49-F238E27FC236}">
                <a16:creationId xmlns:a16="http://schemas.microsoft.com/office/drawing/2014/main" id="{D217E1D9-E863-6A9C-8900-652CA6305D01}"/>
              </a:ext>
            </a:extLst>
          </p:cNvPr>
          <p:cNvSpPr/>
          <p:nvPr/>
        </p:nvSpPr>
        <p:spPr>
          <a:xfrm>
            <a:off x="402405" y="4519169"/>
            <a:ext cx="1257300" cy="106189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G 4: Digitalization &amp; 4IR</a:t>
            </a:r>
          </a:p>
        </p:txBody>
      </p:sp>
      <p:sp>
        <p:nvSpPr>
          <p:cNvPr id="11" name="Rounded Rectangle 10">
            <a:extLst>
              <a:ext uri="{FF2B5EF4-FFF2-40B4-BE49-F238E27FC236}">
                <a16:creationId xmlns:a16="http://schemas.microsoft.com/office/drawing/2014/main" id="{73C1DA53-4628-1D9A-286A-48AD576C26E2}"/>
              </a:ext>
            </a:extLst>
          </p:cNvPr>
          <p:cNvSpPr/>
          <p:nvPr/>
        </p:nvSpPr>
        <p:spPr>
          <a:xfrm>
            <a:off x="1925787" y="4469117"/>
            <a:ext cx="7051957" cy="1140552"/>
          </a:xfrm>
          <a:prstGeom prst="roundRect">
            <a:avLst/>
          </a:prstGeom>
          <a:solidFill>
            <a:schemeClr val="accent6">
              <a:lumMod val="60000"/>
              <a:lumOff val="40000"/>
            </a:schemeClr>
          </a:solidFill>
          <a:ln>
            <a:solidFill>
              <a:schemeClr val="tx2"/>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1050" dirty="0">
              <a:solidFill>
                <a:schemeClr val="tx1"/>
              </a:solidFill>
            </a:endParaRPr>
          </a:p>
        </p:txBody>
      </p:sp>
      <p:sp>
        <p:nvSpPr>
          <p:cNvPr id="12" name="Rounded Rectangle 11">
            <a:extLst>
              <a:ext uri="{FF2B5EF4-FFF2-40B4-BE49-F238E27FC236}">
                <a16:creationId xmlns:a16="http://schemas.microsoft.com/office/drawing/2014/main" id="{6320B1E4-64ED-1E0C-8B64-F69469DCDBEA}"/>
              </a:ext>
            </a:extLst>
          </p:cNvPr>
          <p:cNvSpPr/>
          <p:nvPr/>
        </p:nvSpPr>
        <p:spPr>
          <a:xfrm>
            <a:off x="2065495" y="766620"/>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sz="1200" dirty="0"/>
              <a:t>Ranking  &amp;  Accreditation</a:t>
            </a:r>
          </a:p>
        </p:txBody>
      </p:sp>
      <p:sp>
        <p:nvSpPr>
          <p:cNvPr id="13" name="Rounded Rectangle 12">
            <a:extLst>
              <a:ext uri="{FF2B5EF4-FFF2-40B4-BE49-F238E27FC236}">
                <a16:creationId xmlns:a16="http://schemas.microsoft.com/office/drawing/2014/main" id="{9455E512-79A5-6C52-8D4C-F2549DD2553D}"/>
              </a:ext>
            </a:extLst>
          </p:cNvPr>
          <p:cNvSpPr/>
          <p:nvPr/>
        </p:nvSpPr>
        <p:spPr>
          <a:xfrm>
            <a:off x="3409387" y="779318"/>
            <a:ext cx="1282692"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Curriculum</a:t>
            </a:r>
            <a:endParaRPr lang="sr-Latn-CS" sz="1200" dirty="0"/>
          </a:p>
        </p:txBody>
      </p:sp>
      <p:sp>
        <p:nvSpPr>
          <p:cNvPr id="14" name="Rounded Rectangle 13">
            <a:extLst>
              <a:ext uri="{FF2B5EF4-FFF2-40B4-BE49-F238E27FC236}">
                <a16:creationId xmlns:a16="http://schemas.microsoft.com/office/drawing/2014/main" id="{1BF96455-F144-AFEB-0167-A57819C56471}"/>
              </a:ext>
            </a:extLst>
          </p:cNvPr>
          <p:cNvSpPr/>
          <p:nvPr/>
        </p:nvSpPr>
        <p:spPr>
          <a:xfrm>
            <a:off x="4874511" y="779316"/>
            <a:ext cx="128614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Teachers’ performance </a:t>
            </a:r>
            <a:endParaRPr lang="sr-Latn-CS" sz="1350" dirty="0"/>
          </a:p>
        </p:txBody>
      </p:sp>
      <p:sp>
        <p:nvSpPr>
          <p:cNvPr id="29" name="TextBox 28">
            <a:extLst>
              <a:ext uri="{FF2B5EF4-FFF2-40B4-BE49-F238E27FC236}">
                <a16:creationId xmlns:a16="http://schemas.microsoft.com/office/drawing/2014/main" id="{CD0C7D1F-34A9-E9E5-9653-C2B3E287A4CB}"/>
              </a:ext>
            </a:extLst>
          </p:cNvPr>
          <p:cNvSpPr txBox="1"/>
          <p:nvPr/>
        </p:nvSpPr>
        <p:spPr>
          <a:xfrm>
            <a:off x="2185162" y="28513"/>
            <a:ext cx="5421973" cy="600164"/>
          </a:xfrm>
          <a:prstGeom prst="rect">
            <a:avLst/>
          </a:prstGeom>
          <a:noFill/>
        </p:spPr>
        <p:txBody>
          <a:bodyPr wrap="square" rtlCol="0">
            <a:spAutoFit/>
          </a:bodyPr>
          <a:lstStyle/>
          <a:p>
            <a:pPr algn="ctr"/>
            <a:r>
              <a:rPr lang="en-US" sz="3300" b="1" dirty="0"/>
              <a:t>Key Strategic focus areas</a:t>
            </a:r>
            <a:endParaRPr lang="sr-Latn-CS" sz="3300" b="1" dirty="0"/>
          </a:p>
        </p:txBody>
      </p:sp>
      <p:sp>
        <p:nvSpPr>
          <p:cNvPr id="2" name="Rounded Rectangle 9">
            <a:extLst>
              <a:ext uri="{FF2B5EF4-FFF2-40B4-BE49-F238E27FC236}">
                <a16:creationId xmlns:a16="http://schemas.microsoft.com/office/drawing/2014/main" id="{B6932E4D-8891-E856-3C20-0BC67B56E129}"/>
              </a:ext>
            </a:extLst>
          </p:cNvPr>
          <p:cNvSpPr/>
          <p:nvPr/>
        </p:nvSpPr>
        <p:spPr>
          <a:xfrm>
            <a:off x="402402" y="5742985"/>
            <a:ext cx="1257300" cy="11150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G 5:</a:t>
            </a:r>
          </a:p>
          <a:p>
            <a:pPr algn="ctr"/>
            <a:r>
              <a:rPr lang="en-US" sz="1350" dirty="0">
                <a:solidFill>
                  <a:schemeClr val="tx1"/>
                </a:solidFill>
              </a:rPr>
              <a:t>R&amp;I</a:t>
            </a:r>
          </a:p>
        </p:txBody>
      </p:sp>
      <p:sp>
        <p:nvSpPr>
          <p:cNvPr id="3" name="Rounded Rectangle 2">
            <a:extLst>
              <a:ext uri="{FF2B5EF4-FFF2-40B4-BE49-F238E27FC236}">
                <a16:creationId xmlns:a16="http://schemas.microsoft.com/office/drawing/2014/main" id="{8084D454-10AF-9265-625F-097C558EDBA3}"/>
              </a:ext>
            </a:extLst>
          </p:cNvPr>
          <p:cNvSpPr/>
          <p:nvPr/>
        </p:nvSpPr>
        <p:spPr>
          <a:xfrm>
            <a:off x="1925784" y="5720644"/>
            <a:ext cx="7051957" cy="1091176"/>
          </a:xfrm>
          <a:prstGeom prst="roundRect">
            <a:avLst/>
          </a:prstGeom>
          <a:solidFill>
            <a:schemeClr val="accent6">
              <a:lumMod val="60000"/>
              <a:lumOff val="40000"/>
            </a:schemeClr>
          </a:solidFill>
          <a:ln>
            <a:solidFill>
              <a:schemeClr val="tx2"/>
            </a:solidFill>
          </a:ln>
          <a:effectLst>
            <a:outerShdw blurRad="50800" dist="38100" dir="8100000" algn="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1050" dirty="0">
              <a:solidFill>
                <a:schemeClr val="tx1"/>
              </a:solidFill>
            </a:endParaRPr>
          </a:p>
        </p:txBody>
      </p:sp>
      <p:sp>
        <p:nvSpPr>
          <p:cNvPr id="28" name="Rounded Rectangle 27">
            <a:extLst>
              <a:ext uri="{FF2B5EF4-FFF2-40B4-BE49-F238E27FC236}">
                <a16:creationId xmlns:a16="http://schemas.microsoft.com/office/drawing/2014/main" id="{1BF96455-F144-AFEB-0167-A57819C56471}"/>
              </a:ext>
            </a:extLst>
          </p:cNvPr>
          <p:cNvSpPr/>
          <p:nvPr/>
        </p:nvSpPr>
        <p:spPr>
          <a:xfrm>
            <a:off x="6310756" y="783938"/>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Students’ performance</a:t>
            </a:r>
            <a:endParaRPr lang="sr-Latn-CS" sz="1200" dirty="0"/>
          </a:p>
        </p:txBody>
      </p:sp>
      <p:sp>
        <p:nvSpPr>
          <p:cNvPr id="34" name="Rounded Rectangle 33">
            <a:extLst>
              <a:ext uri="{FF2B5EF4-FFF2-40B4-BE49-F238E27FC236}">
                <a16:creationId xmlns:a16="http://schemas.microsoft.com/office/drawing/2014/main" id="{1BF96455-F144-AFEB-0167-A57819C56471}"/>
              </a:ext>
            </a:extLst>
          </p:cNvPr>
          <p:cNvSpPr/>
          <p:nvPr/>
        </p:nvSpPr>
        <p:spPr>
          <a:xfrm>
            <a:off x="7700822" y="779324"/>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Students’ Enrollment</a:t>
            </a:r>
            <a:endParaRPr lang="sr-Latn-CS" sz="1200" dirty="0"/>
          </a:p>
        </p:txBody>
      </p:sp>
      <p:sp>
        <p:nvSpPr>
          <p:cNvPr id="39" name="Rounded Rectangle 38">
            <a:extLst>
              <a:ext uri="{FF2B5EF4-FFF2-40B4-BE49-F238E27FC236}">
                <a16:creationId xmlns:a16="http://schemas.microsoft.com/office/drawing/2014/main" id="{6320B1E4-64ED-1E0C-8B64-F69469DCDBEA}"/>
              </a:ext>
            </a:extLst>
          </p:cNvPr>
          <p:cNvSpPr/>
          <p:nvPr/>
        </p:nvSpPr>
        <p:spPr>
          <a:xfrm>
            <a:off x="2083967" y="2018962"/>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sz="1200" dirty="0"/>
              <a:t>Financial performance</a:t>
            </a:r>
          </a:p>
        </p:txBody>
      </p:sp>
      <p:sp>
        <p:nvSpPr>
          <p:cNvPr id="40" name="Rounded Rectangle 39">
            <a:extLst>
              <a:ext uri="{FF2B5EF4-FFF2-40B4-BE49-F238E27FC236}">
                <a16:creationId xmlns:a16="http://schemas.microsoft.com/office/drawing/2014/main" id="{9455E512-79A5-6C52-8D4C-F2549DD2553D}"/>
              </a:ext>
            </a:extLst>
          </p:cNvPr>
          <p:cNvSpPr/>
          <p:nvPr/>
        </p:nvSpPr>
        <p:spPr>
          <a:xfrm>
            <a:off x="3460187" y="2031660"/>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Gender balance</a:t>
            </a:r>
            <a:endParaRPr lang="sr-Latn-CS" sz="1350" dirty="0"/>
          </a:p>
        </p:txBody>
      </p:sp>
      <p:sp>
        <p:nvSpPr>
          <p:cNvPr id="41" name="Rounded Rectangle 40">
            <a:extLst>
              <a:ext uri="{FF2B5EF4-FFF2-40B4-BE49-F238E27FC236}">
                <a16:creationId xmlns:a16="http://schemas.microsoft.com/office/drawing/2014/main" id="{1BF96455-F144-AFEB-0167-A57819C56471}"/>
              </a:ext>
            </a:extLst>
          </p:cNvPr>
          <p:cNvSpPr/>
          <p:nvPr/>
        </p:nvSpPr>
        <p:spPr>
          <a:xfrm>
            <a:off x="4892983" y="2031658"/>
            <a:ext cx="1276908"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Diversity &amp; inclusiveness</a:t>
            </a:r>
            <a:endParaRPr lang="sr-Latn-CS" sz="1200" dirty="0"/>
          </a:p>
        </p:txBody>
      </p:sp>
      <p:sp>
        <p:nvSpPr>
          <p:cNvPr id="42" name="Rounded Rectangle 41">
            <a:extLst>
              <a:ext uri="{FF2B5EF4-FFF2-40B4-BE49-F238E27FC236}">
                <a16:creationId xmlns:a16="http://schemas.microsoft.com/office/drawing/2014/main" id="{1BF96455-F144-AFEB-0167-A57819C56471}"/>
              </a:ext>
            </a:extLst>
          </p:cNvPr>
          <p:cNvSpPr/>
          <p:nvPr/>
        </p:nvSpPr>
        <p:spPr>
          <a:xfrm>
            <a:off x="6329228" y="2036280"/>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Natural environment</a:t>
            </a:r>
            <a:endParaRPr lang="sr-Latn-CS" sz="1200" dirty="0"/>
          </a:p>
        </p:txBody>
      </p:sp>
      <p:sp>
        <p:nvSpPr>
          <p:cNvPr id="43" name="Rounded Rectangle 42">
            <a:extLst>
              <a:ext uri="{FF2B5EF4-FFF2-40B4-BE49-F238E27FC236}">
                <a16:creationId xmlns:a16="http://schemas.microsoft.com/office/drawing/2014/main" id="{1BF96455-F144-AFEB-0167-A57819C56471}"/>
              </a:ext>
            </a:extLst>
          </p:cNvPr>
          <p:cNvSpPr/>
          <p:nvPr/>
        </p:nvSpPr>
        <p:spPr>
          <a:xfrm>
            <a:off x="7719294" y="2031666"/>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Governance &amp; Transparency</a:t>
            </a:r>
            <a:endParaRPr lang="sr-Latn-CS" sz="1200" dirty="0"/>
          </a:p>
        </p:txBody>
      </p:sp>
      <p:sp>
        <p:nvSpPr>
          <p:cNvPr id="44" name="Rounded Rectangle 43">
            <a:extLst>
              <a:ext uri="{FF2B5EF4-FFF2-40B4-BE49-F238E27FC236}">
                <a16:creationId xmlns:a16="http://schemas.microsoft.com/office/drawing/2014/main" id="{6320B1E4-64ED-1E0C-8B64-F69469DCDBEA}"/>
              </a:ext>
            </a:extLst>
          </p:cNvPr>
          <p:cNvSpPr/>
          <p:nvPr/>
        </p:nvSpPr>
        <p:spPr>
          <a:xfrm>
            <a:off x="2065495" y="3263971"/>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en-US" sz="1200" dirty="0">
                <a:solidFill>
                  <a:schemeClr val="tx1"/>
                </a:solidFill>
              </a:rPr>
              <a:t>Partnership &amp; Collaboration</a:t>
            </a:r>
          </a:p>
        </p:txBody>
      </p:sp>
      <p:sp>
        <p:nvSpPr>
          <p:cNvPr id="45" name="Rounded Rectangle 44">
            <a:extLst>
              <a:ext uri="{FF2B5EF4-FFF2-40B4-BE49-F238E27FC236}">
                <a16:creationId xmlns:a16="http://schemas.microsoft.com/office/drawing/2014/main" id="{9455E512-79A5-6C52-8D4C-F2549DD2553D}"/>
              </a:ext>
            </a:extLst>
          </p:cNvPr>
          <p:cNvSpPr/>
          <p:nvPr/>
        </p:nvSpPr>
        <p:spPr>
          <a:xfrm>
            <a:off x="3409387" y="3276669"/>
            <a:ext cx="1282692"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sz="1200" dirty="0"/>
              <a:t>Ranking  &amp;  Accreditation</a:t>
            </a:r>
          </a:p>
        </p:txBody>
      </p:sp>
      <p:sp>
        <p:nvSpPr>
          <p:cNvPr id="46" name="Rounded Rectangle 45">
            <a:extLst>
              <a:ext uri="{FF2B5EF4-FFF2-40B4-BE49-F238E27FC236}">
                <a16:creationId xmlns:a16="http://schemas.microsoft.com/office/drawing/2014/main" id="{1BF96455-F144-AFEB-0167-A57819C56471}"/>
              </a:ext>
            </a:extLst>
          </p:cNvPr>
          <p:cNvSpPr/>
          <p:nvPr/>
        </p:nvSpPr>
        <p:spPr>
          <a:xfrm>
            <a:off x="4874511" y="3276667"/>
            <a:ext cx="128614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Stakeholders’ review</a:t>
            </a:r>
            <a:endParaRPr lang="sr-Latn-CS" sz="1350" dirty="0"/>
          </a:p>
        </p:txBody>
      </p:sp>
      <p:sp>
        <p:nvSpPr>
          <p:cNvPr id="47" name="Rounded Rectangle 46">
            <a:extLst>
              <a:ext uri="{FF2B5EF4-FFF2-40B4-BE49-F238E27FC236}">
                <a16:creationId xmlns:a16="http://schemas.microsoft.com/office/drawing/2014/main" id="{1BF96455-F144-AFEB-0167-A57819C56471}"/>
              </a:ext>
            </a:extLst>
          </p:cNvPr>
          <p:cNvSpPr/>
          <p:nvPr/>
        </p:nvSpPr>
        <p:spPr>
          <a:xfrm>
            <a:off x="6310756" y="3281289"/>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Image building</a:t>
            </a:r>
            <a:endParaRPr lang="sr-Latn-CS" sz="1350" dirty="0"/>
          </a:p>
        </p:txBody>
      </p:sp>
      <p:sp>
        <p:nvSpPr>
          <p:cNvPr id="48" name="Rounded Rectangle 47">
            <a:extLst>
              <a:ext uri="{FF2B5EF4-FFF2-40B4-BE49-F238E27FC236}">
                <a16:creationId xmlns:a16="http://schemas.microsoft.com/office/drawing/2014/main" id="{1BF96455-F144-AFEB-0167-A57819C56471}"/>
              </a:ext>
            </a:extLst>
          </p:cNvPr>
          <p:cNvSpPr/>
          <p:nvPr/>
        </p:nvSpPr>
        <p:spPr>
          <a:xfrm>
            <a:off x="7700822" y="3276675"/>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Research profile </a:t>
            </a:r>
            <a:endParaRPr lang="sr-Latn-CS" sz="1350" dirty="0"/>
          </a:p>
        </p:txBody>
      </p:sp>
      <p:sp>
        <p:nvSpPr>
          <p:cNvPr id="49" name="Rounded Rectangle 48">
            <a:extLst>
              <a:ext uri="{FF2B5EF4-FFF2-40B4-BE49-F238E27FC236}">
                <a16:creationId xmlns:a16="http://schemas.microsoft.com/office/drawing/2014/main" id="{6320B1E4-64ED-1E0C-8B64-F69469DCDBEA}"/>
              </a:ext>
            </a:extLst>
          </p:cNvPr>
          <p:cNvSpPr/>
          <p:nvPr/>
        </p:nvSpPr>
        <p:spPr>
          <a:xfrm>
            <a:off x="2083967" y="4539330"/>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sz="1200" dirty="0"/>
              <a:t>Connectivity</a:t>
            </a:r>
          </a:p>
        </p:txBody>
      </p:sp>
      <p:sp>
        <p:nvSpPr>
          <p:cNvPr id="50" name="Rounded Rectangle 49">
            <a:extLst>
              <a:ext uri="{FF2B5EF4-FFF2-40B4-BE49-F238E27FC236}">
                <a16:creationId xmlns:a16="http://schemas.microsoft.com/office/drawing/2014/main" id="{9455E512-79A5-6C52-8D4C-F2549DD2553D}"/>
              </a:ext>
            </a:extLst>
          </p:cNvPr>
          <p:cNvSpPr/>
          <p:nvPr/>
        </p:nvSpPr>
        <p:spPr>
          <a:xfrm>
            <a:off x="3506367" y="4552028"/>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Accessibility</a:t>
            </a:r>
            <a:endParaRPr lang="sr-Latn-CS" sz="1200" dirty="0"/>
          </a:p>
        </p:txBody>
      </p:sp>
      <p:sp>
        <p:nvSpPr>
          <p:cNvPr id="51" name="Rounded Rectangle 50">
            <a:extLst>
              <a:ext uri="{FF2B5EF4-FFF2-40B4-BE49-F238E27FC236}">
                <a16:creationId xmlns:a16="http://schemas.microsoft.com/office/drawing/2014/main" id="{1BF96455-F144-AFEB-0167-A57819C56471}"/>
              </a:ext>
            </a:extLst>
          </p:cNvPr>
          <p:cNvSpPr/>
          <p:nvPr/>
        </p:nvSpPr>
        <p:spPr>
          <a:xfrm>
            <a:off x="4892983" y="4552026"/>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Process automation</a:t>
            </a:r>
            <a:endParaRPr lang="sr-Latn-CS" sz="1200" dirty="0"/>
          </a:p>
        </p:txBody>
      </p:sp>
      <p:sp>
        <p:nvSpPr>
          <p:cNvPr id="52" name="Rounded Rectangle 51">
            <a:extLst>
              <a:ext uri="{FF2B5EF4-FFF2-40B4-BE49-F238E27FC236}">
                <a16:creationId xmlns:a16="http://schemas.microsoft.com/office/drawing/2014/main" id="{1BF96455-F144-AFEB-0167-A57819C56471}"/>
              </a:ext>
            </a:extLst>
          </p:cNvPr>
          <p:cNvSpPr/>
          <p:nvPr/>
        </p:nvSpPr>
        <p:spPr>
          <a:xfrm>
            <a:off x="6329228" y="4556648"/>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Intranet</a:t>
            </a:r>
            <a:endParaRPr lang="sr-Latn-CS" sz="1350" dirty="0"/>
          </a:p>
        </p:txBody>
      </p:sp>
      <p:sp>
        <p:nvSpPr>
          <p:cNvPr id="53" name="Rounded Rectangle 52">
            <a:extLst>
              <a:ext uri="{FF2B5EF4-FFF2-40B4-BE49-F238E27FC236}">
                <a16:creationId xmlns:a16="http://schemas.microsoft.com/office/drawing/2014/main" id="{1BF96455-F144-AFEB-0167-A57819C56471}"/>
              </a:ext>
            </a:extLst>
          </p:cNvPr>
          <p:cNvSpPr/>
          <p:nvPr/>
        </p:nvSpPr>
        <p:spPr>
          <a:xfrm>
            <a:off x="7719294" y="4552034"/>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Classroom facility</a:t>
            </a:r>
            <a:endParaRPr lang="sr-Latn-CS" sz="1200" dirty="0"/>
          </a:p>
        </p:txBody>
      </p:sp>
      <p:sp>
        <p:nvSpPr>
          <p:cNvPr id="54" name="Rounded Rectangle 53">
            <a:extLst>
              <a:ext uri="{FF2B5EF4-FFF2-40B4-BE49-F238E27FC236}">
                <a16:creationId xmlns:a16="http://schemas.microsoft.com/office/drawing/2014/main" id="{6320B1E4-64ED-1E0C-8B64-F69469DCDBEA}"/>
              </a:ext>
            </a:extLst>
          </p:cNvPr>
          <p:cNvSpPr/>
          <p:nvPr/>
        </p:nvSpPr>
        <p:spPr>
          <a:xfrm>
            <a:off x="2083967" y="5760533"/>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sz="1200" dirty="0"/>
              <a:t>Publication</a:t>
            </a:r>
          </a:p>
        </p:txBody>
      </p:sp>
      <p:sp>
        <p:nvSpPr>
          <p:cNvPr id="55" name="Rounded Rectangle 54">
            <a:extLst>
              <a:ext uri="{FF2B5EF4-FFF2-40B4-BE49-F238E27FC236}">
                <a16:creationId xmlns:a16="http://schemas.microsoft.com/office/drawing/2014/main" id="{9455E512-79A5-6C52-8D4C-F2549DD2553D}"/>
              </a:ext>
            </a:extLst>
          </p:cNvPr>
          <p:cNvSpPr/>
          <p:nvPr/>
        </p:nvSpPr>
        <p:spPr>
          <a:xfrm>
            <a:off x="3506367" y="5773231"/>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Social contract</a:t>
            </a:r>
            <a:endParaRPr lang="sr-Latn-CS" sz="1350" dirty="0"/>
          </a:p>
        </p:txBody>
      </p:sp>
      <p:sp>
        <p:nvSpPr>
          <p:cNvPr id="56" name="Rounded Rectangle 55">
            <a:extLst>
              <a:ext uri="{FF2B5EF4-FFF2-40B4-BE49-F238E27FC236}">
                <a16:creationId xmlns:a16="http://schemas.microsoft.com/office/drawing/2014/main" id="{1BF96455-F144-AFEB-0167-A57819C56471}"/>
              </a:ext>
            </a:extLst>
          </p:cNvPr>
          <p:cNvSpPr/>
          <p:nvPr/>
        </p:nvSpPr>
        <p:spPr>
          <a:xfrm>
            <a:off x="4892983" y="5773229"/>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Innovation</a:t>
            </a:r>
            <a:endParaRPr lang="sr-Latn-CS" sz="1350" dirty="0"/>
          </a:p>
        </p:txBody>
      </p:sp>
      <p:sp>
        <p:nvSpPr>
          <p:cNvPr id="57" name="Rounded Rectangle 56">
            <a:extLst>
              <a:ext uri="{FF2B5EF4-FFF2-40B4-BE49-F238E27FC236}">
                <a16:creationId xmlns:a16="http://schemas.microsoft.com/office/drawing/2014/main" id="{1BF96455-F144-AFEB-0167-A57819C56471}"/>
              </a:ext>
            </a:extLst>
          </p:cNvPr>
          <p:cNvSpPr/>
          <p:nvPr/>
        </p:nvSpPr>
        <p:spPr>
          <a:xfrm>
            <a:off x="6329228" y="5777851"/>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Indexing</a:t>
            </a:r>
            <a:endParaRPr lang="sr-Latn-CS" sz="1350" dirty="0"/>
          </a:p>
        </p:txBody>
      </p:sp>
      <p:sp>
        <p:nvSpPr>
          <p:cNvPr id="58" name="Rounded Rectangle 57">
            <a:extLst>
              <a:ext uri="{FF2B5EF4-FFF2-40B4-BE49-F238E27FC236}">
                <a16:creationId xmlns:a16="http://schemas.microsoft.com/office/drawing/2014/main" id="{1BF96455-F144-AFEB-0167-A57819C56471}"/>
              </a:ext>
            </a:extLst>
          </p:cNvPr>
          <p:cNvSpPr/>
          <p:nvPr/>
        </p:nvSpPr>
        <p:spPr>
          <a:xfrm>
            <a:off x="7719294" y="5773237"/>
            <a:ext cx="1204184" cy="978974"/>
          </a:xfrm>
          <a:prstGeom prst="roundRect">
            <a:avLst/>
          </a:prstGeom>
          <a:ln>
            <a:solidFill>
              <a:srgbClr val="26ACE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350" dirty="0"/>
              <a:t>Policy </a:t>
            </a:r>
            <a:endParaRPr lang="sr-Latn-CS" sz="1350" dirty="0"/>
          </a:p>
        </p:txBody>
      </p:sp>
    </p:spTree>
    <p:extLst>
      <p:ext uri="{BB962C8B-B14F-4D97-AF65-F5344CB8AC3E}">
        <p14:creationId xmlns:p14="http://schemas.microsoft.com/office/powerpoint/2010/main" val="1954882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dissolv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dissolve">
                                      <p:cBhvr>
                                        <p:cTn id="31" dur="500"/>
                                        <p:tgtEl>
                                          <p:spTgt spid="10"/>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dissolv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dissolve">
                                      <p:cBhvr>
                                        <p:cTn id="39" dur="500"/>
                                        <p:tgtEl>
                                          <p:spTgt spid="2"/>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F9BEF-2977-2CF9-DEC8-84ACA6D1E09C}"/>
              </a:ext>
            </a:extLst>
          </p:cNvPr>
          <p:cNvSpPr>
            <a:spLocks noGrp="1"/>
          </p:cNvSpPr>
          <p:nvPr>
            <p:ph type="title"/>
          </p:nvPr>
        </p:nvSpPr>
        <p:spPr>
          <a:xfrm>
            <a:off x="411480" y="2918323"/>
            <a:ext cx="8246744" cy="1077849"/>
          </a:xfrm>
        </p:spPr>
        <p:txBody>
          <a:bodyPr/>
          <a:lstStyle/>
          <a:p>
            <a:pPr algn="ctr"/>
            <a:r>
              <a:rPr lang="en-US" dirty="0">
                <a:solidFill>
                  <a:srgbClr val="0070C0"/>
                </a:solidFill>
                <a:latin typeface="Sitka Text Semibold" pitchFamily="2" charset="0"/>
              </a:rPr>
              <a:t>Thank you</a:t>
            </a:r>
            <a:endParaRPr lang="sr-Latn-CS" dirty="0">
              <a:solidFill>
                <a:srgbClr val="0070C0"/>
              </a:solidFill>
              <a:latin typeface="Sitka Text Semibold" pitchFamily="2" charset="0"/>
            </a:endParaRPr>
          </a:p>
        </p:txBody>
      </p:sp>
    </p:spTree>
    <p:extLst>
      <p:ext uri="{BB962C8B-B14F-4D97-AF65-F5344CB8AC3E}">
        <p14:creationId xmlns:p14="http://schemas.microsoft.com/office/powerpoint/2010/main" val="1284614827"/>
      </p:ext>
    </p:extLst>
  </p:cSld>
  <p:clrMapOvr>
    <a:masterClrMapping/>
  </p:clrMapOvr>
  <p:transition spd="slow">
    <p:randomBar dir="vert"/>
  </p:transition>
</p:sld>
</file>

<file path=ppt/theme/theme1.xml><?xml version="1.0" encoding="utf-8"?>
<a:theme xmlns:a="http://schemas.openxmlformats.org/drawingml/2006/main" name="TribuneVTI">
  <a:themeElements>
    <a:clrScheme name="amasis">
      <a:dk1>
        <a:sysClr val="windowText" lastClr="000000"/>
      </a:dk1>
      <a:lt1>
        <a:sysClr val="window" lastClr="FFFFFF"/>
      </a:lt1>
      <a:dk2>
        <a:srgbClr val="470401"/>
      </a:dk2>
      <a:lt2>
        <a:srgbClr val="EBE2E2"/>
      </a:lt2>
      <a:accent1>
        <a:srgbClr val="BD1209"/>
      </a:accent1>
      <a:accent2>
        <a:srgbClr val="F40600"/>
      </a:accent2>
      <a:accent3>
        <a:srgbClr val="F26216"/>
      </a:accent3>
      <a:accent4>
        <a:srgbClr val="F0800D"/>
      </a:accent4>
      <a:accent5>
        <a:srgbClr val="3EA8B6"/>
      </a:accent5>
      <a:accent6>
        <a:srgbClr val="005B6B"/>
      </a:accent6>
      <a:hlink>
        <a:srgbClr val="F40600"/>
      </a:hlink>
      <a:folHlink>
        <a:srgbClr val="1C7E8E"/>
      </a:folHlink>
    </a:clrScheme>
    <a:fontScheme name="Amasis-Univers">
      <a:majorFont>
        <a:latin typeface="Amasis MT Pro Medium"/>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buneVTI" id="{4D84C650-59FC-4F6B-ADA6-B11C508FF6CE}" vid="{0E07EAE6-ACBC-4250-8522-FC108A45043A}"/>
    </a:ext>
  </a:extLst>
</a:theme>
</file>

<file path=docProps/app.xml><?xml version="1.0" encoding="utf-8"?>
<Properties xmlns="http://schemas.openxmlformats.org/officeDocument/2006/extended-properties" xmlns:vt="http://schemas.openxmlformats.org/officeDocument/2006/docPropsVTypes">
  <TotalTime>3121</TotalTime>
  <Words>321</Words>
  <Application>Microsoft Office PowerPoint</Application>
  <PresentationFormat>On-screen Show (4:3)</PresentationFormat>
  <Paragraphs>73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Amasis MT Pro Medium</vt:lpstr>
      <vt:lpstr>Arial</vt:lpstr>
      <vt:lpstr>Sitka Text Semibold</vt:lpstr>
      <vt:lpstr>Univers Light</vt:lpstr>
      <vt:lpstr>TribuneVTI</vt:lpstr>
      <vt:lpstr>FBA Strategic Planning 2023-2033</vt:lpstr>
      <vt:lpstr>Background </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MD. TAMZIDUL ISLAM</dc:creator>
  <cp:lastModifiedBy>Mohammad Baijed</cp:lastModifiedBy>
  <cp:revision>117</cp:revision>
  <cp:lastPrinted>2024-02-07T11:41:54Z</cp:lastPrinted>
  <dcterms:created xsi:type="dcterms:W3CDTF">2024-02-07T09:45:02Z</dcterms:created>
  <dcterms:modified xsi:type="dcterms:W3CDTF">2026-01-04T13:00:07Z</dcterms:modified>
</cp:coreProperties>
</file>